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5" r:id="rId20"/>
    <p:sldId id="284" r:id="rId21"/>
    <p:sldId id="274" r:id="rId22"/>
    <p:sldId id="275" r:id="rId23"/>
    <p:sldId id="276" r:id="rId24"/>
    <p:sldId id="277" r:id="rId25"/>
    <p:sldId id="278" r:id="rId26"/>
    <p:sldId id="279" r:id="rId27"/>
    <p:sldId id="280" r:id="rId28"/>
    <p:sldId id="281" r:id="rId29"/>
  </p:sldIdLst>
  <p:sldSz cx="12241213" cy="6858000"/>
  <p:notesSz cx="6858000" cy="9144000"/>
  <p:embeddedFontLst>
    <p:embeddedFont>
      <p:font typeface="Abril Fatface" panose="02000503000000020003" pitchFamily="2" charset="0"/>
      <p:regular r:id="rId31"/>
    </p:embeddedFont>
    <p:embeddedFont>
      <p:font typeface="Arial Narrow" panose="020B0606020202030204" pitchFamily="34" charset="0"/>
      <p:regular r:id="rId32"/>
      <p:bold r:id="rId33"/>
      <p:italic r:id="rId34"/>
      <p:boldItalic r:id="rId35"/>
    </p:embeddedFont>
    <p:embeddedFont>
      <p:font typeface="Bookman Old Style" panose="02050604050505020204" pitchFamily="18" charset="0"/>
      <p:regular r:id="rId36"/>
      <p:bold r:id="rId37"/>
      <p:italic r:id="rId38"/>
      <p:boldItalic r:id="rId39"/>
    </p:embeddedFont>
    <p:embeddedFont>
      <p:font typeface="Calibri" panose="020F0502020204030204" pitchFamily="34" charset="0"/>
      <p:regular r:id="rId40"/>
      <p:bold r:id="rId41"/>
      <p:italic r:id="rId42"/>
      <p:boldItalic r:id="rId43"/>
    </p:embeddedFont>
    <p:embeddedFont>
      <p:font typeface="Century Gothic" panose="020B0502020202020204" pitchFamily="34" charset="0"/>
      <p:regular r:id="rId44"/>
      <p:bold r:id="rId45"/>
      <p:italic r:id="rId46"/>
      <p:boldItalic r:id="rId47"/>
    </p:embeddedFont>
    <p:embeddedFont>
      <p:font typeface="Libre Baskerville" panose="02000000000000000000" pitchFamily="2" charset="0"/>
      <p:regular r:id="rId48"/>
      <p:bold r:id="rId49"/>
      <p:italic r:id="rId50"/>
    </p:embeddedFont>
    <p:embeddedFont>
      <p:font typeface="Limelight" panose="020B0604020202020204" charset="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56">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ieIPDdu3OvNVbTe1A4dKzaSqkZ4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864" y="82"/>
      </p:cViewPr>
      <p:guideLst>
        <p:guide orient="horz" pos="2160"/>
        <p:guide pos="38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BEC789-02BF-45CC-B133-B2994A0569DB}"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fr-MA"/>
        </a:p>
      </dgm:t>
    </dgm:pt>
    <dgm:pt modelId="{B9A51529-0FCE-4343-8D1A-E14539CA9A2C}">
      <dgm:prSet phldrT="[Texte]"/>
      <dgm:spPr/>
      <dgm:t>
        <a:bodyPr/>
        <a:lstStyle/>
        <a:p>
          <a:r>
            <a:rPr lang="fr-FR" dirty="0"/>
            <a:t>Tentative 1</a:t>
          </a:r>
          <a:endParaRPr lang="fr-MA" dirty="0"/>
        </a:p>
      </dgm:t>
    </dgm:pt>
    <dgm:pt modelId="{82A48ADD-FC57-41A1-B703-6A34C1BFBBCC}" type="parTrans" cxnId="{1668D6C2-FDE3-49A9-8895-D0923FDB2F01}">
      <dgm:prSet/>
      <dgm:spPr/>
      <dgm:t>
        <a:bodyPr/>
        <a:lstStyle/>
        <a:p>
          <a:endParaRPr lang="fr-MA"/>
        </a:p>
      </dgm:t>
    </dgm:pt>
    <dgm:pt modelId="{5E78E36F-A7B7-4307-8902-D5B1D204F5BD}" type="sibTrans" cxnId="{1668D6C2-FDE3-49A9-8895-D0923FDB2F01}">
      <dgm:prSet/>
      <dgm:spPr/>
      <dgm:t>
        <a:bodyPr/>
        <a:lstStyle/>
        <a:p>
          <a:endParaRPr lang="fr-MA"/>
        </a:p>
      </dgm:t>
    </dgm:pt>
    <dgm:pt modelId="{624E913B-3FFF-4E1A-B7F9-C0CAFB41E8C7}">
      <dgm:prSet phldrT="[Texte]" custT="1"/>
      <dgm:spPr/>
      <dgm:t>
        <a:bodyPr/>
        <a:lstStyle/>
        <a:p>
          <a:r>
            <a:rPr lang="fr-FR" sz="1400" dirty="0"/>
            <a:t>Coefficient Kappa = 0.9347</a:t>
          </a:r>
        </a:p>
        <a:p>
          <a:r>
            <a:rPr lang="fr-FR" sz="1400" dirty="0"/>
            <a:t>% classification = 96,0098</a:t>
          </a:r>
          <a:endParaRPr lang="fr-MA" sz="1400" dirty="0"/>
        </a:p>
      </dgm:t>
    </dgm:pt>
    <dgm:pt modelId="{006A8EA8-AB33-4881-87E6-05DB52592833}" type="parTrans" cxnId="{4D5431D5-5A83-4453-AD66-380879250FBD}">
      <dgm:prSet/>
      <dgm:spPr/>
      <dgm:t>
        <a:bodyPr/>
        <a:lstStyle/>
        <a:p>
          <a:endParaRPr lang="fr-MA"/>
        </a:p>
      </dgm:t>
    </dgm:pt>
    <dgm:pt modelId="{1C99193C-65A2-41AF-AEA7-F3562573B735}" type="sibTrans" cxnId="{4D5431D5-5A83-4453-AD66-380879250FBD}">
      <dgm:prSet/>
      <dgm:spPr/>
      <dgm:t>
        <a:bodyPr/>
        <a:lstStyle/>
        <a:p>
          <a:endParaRPr lang="fr-MA"/>
        </a:p>
      </dgm:t>
    </dgm:pt>
    <dgm:pt modelId="{FF465DBF-34C7-4042-929B-C04BEB6488F3}">
      <dgm:prSet phldrT="[Texte]"/>
      <dgm:spPr/>
      <dgm:t>
        <a:bodyPr/>
        <a:lstStyle/>
        <a:p>
          <a:r>
            <a:rPr lang="fr-FR" dirty="0"/>
            <a:t>Tentative 2</a:t>
          </a:r>
          <a:endParaRPr lang="fr-MA" dirty="0"/>
        </a:p>
      </dgm:t>
    </dgm:pt>
    <dgm:pt modelId="{D906FE29-1A27-4F3B-BFC3-3D6CF83E62DC}" type="parTrans" cxnId="{358FF76F-657E-417A-B02A-E00B728D1AC8}">
      <dgm:prSet/>
      <dgm:spPr/>
      <dgm:t>
        <a:bodyPr/>
        <a:lstStyle/>
        <a:p>
          <a:endParaRPr lang="fr-MA"/>
        </a:p>
      </dgm:t>
    </dgm:pt>
    <dgm:pt modelId="{503334BB-9336-40C9-A86B-A7ABD1233E91}" type="sibTrans" cxnId="{358FF76F-657E-417A-B02A-E00B728D1AC8}">
      <dgm:prSet/>
      <dgm:spPr/>
      <dgm:t>
        <a:bodyPr/>
        <a:lstStyle/>
        <a:p>
          <a:endParaRPr lang="fr-MA"/>
        </a:p>
      </dgm:t>
    </dgm:pt>
    <dgm:pt modelId="{92E9C6CE-833E-4035-8E39-A8DF1069561A}">
      <dgm:prSet phldrT="[Texte]"/>
      <dgm:spPr/>
      <dgm:t>
        <a:bodyPr/>
        <a:lstStyle/>
        <a:p>
          <a:r>
            <a:rPr lang="fr-FR" dirty="0"/>
            <a:t>Coefficient Kappa = 0.9822</a:t>
          </a:r>
        </a:p>
        <a:p>
          <a:r>
            <a:rPr lang="fr-FR" dirty="0"/>
            <a:t>% classification = 99,0871 </a:t>
          </a:r>
          <a:endParaRPr lang="fr-MA" dirty="0"/>
        </a:p>
      </dgm:t>
    </dgm:pt>
    <dgm:pt modelId="{3C74C8A0-08CD-4F4A-BE7B-9043AE5C8295}" type="sibTrans" cxnId="{1F9A188D-F1C3-4D8A-BFB4-8FD04E12462F}">
      <dgm:prSet/>
      <dgm:spPr/>
      <dgm:t>
        <a:bodyPr/>
        <a:lstStyle/>
        <a:p>
          <a:endParaRPr lang="fr-MA"/>
        </a:p>
      </dgm:t>
    </dgm:pt>
    <dgm:pt modelId="{4B938318-3C94-4992-96EE-8CB8A358602B}" type="parTrans" cxnId="{1F9A188D-F1C3-4D8A-BFB4-8FD04E12462F}">
      <dgm:prSet/>
      <dgm:spPr/>
      <dgm:t>
        <a:bodyPr/>
        <a:lstStyle/>
        <a:p>
          <a:endParaRPr lang="fr-MA"/>
        </a:p>
      </dgm:t>
    </dgm:pt>
    <dgm:pt modelId="{EFF97C29-9D42-4225-9951-74A5C5C42179}" type="pres">
      <dgm:prSet presAssocID="{AABEC789-02BF-45CC-B133-B2994A0569DB}" presName="rootNode" presStyleCnt="0">
        <dgm:presLayoutVars>
          <dgm:chMax/>
          <dgm:chPref/>
          <dgm:dir/>
          <dgm:animLvl val="lvl"/>
        </dgm:presLayoutVars>
      </dgm:prSet>
      <dgm:spPr/>
    </dgm:pt>
    <dgm:pt modelId="{0E9EA98F-657D-4C23-B3C5-4D7C68A5C122}" type="pres">
      <dgm:prSet presAssocID="{B9A51529-0FCE-4343-8D1A-E14539CA9A2C}" presName="composite" presStyleCnt="0"/>
      <dgm:spPr/>
    </dgm:pt>
    <dgm:pt modelId="{3DA980E1-7DE5-45DC-963D-1C9B309D93AB}" type="pres">
      <dgm:prSet presAssocID="{B9A51529-0FCE-4343-8D1A-E14539CA9A2C}" presName="ParentText" presStyleLbl="node1" presStyleIdx="0" presStyleCnt="2" custLinFactY="-200000" custLinFactNeighborX="-18936" custLinFactNeighborY="-238474">
        <dgm:presLayoutVars>
          <dgm:chMax val="1"/>
          <dgm:chPref val="1"/>
          <dgm:bulletEnabled val="1"/>
        </dgm:presLayoutVars>
      </dgm:prSet>
      <dgm:spPr/>
    </dgm:pt>
    <dgm:pt modelId="{A595DA42-7033-4B5C-A74D-BBC75775A664}" type="pres">
      <dgm:prSet presAssocID="{B9A51529-0FCE-4343-8D1A-E14539CA9A2C}" presName="Image" presStyleLbl="bgImgPlace1" presStyleIdx="0" presStyleCnt="2" custScaleX="149051" custScaleY="159602" custLinFactNeighborX="4567" custLinFactNeighborY="-22883"/>
      <dgm:spPr>
        <a:blipFill rotWithShape="1">
          <a:blip xmlns:r="http://schemas.openxmlformats.org/officeDocument/2006/relationships" r:embed="rId1"/>
          <a:srcRect/>
          <a:stretch>
            <a:fillRect l="-4000" r="-4000"/>
          </a:stretch>
        </a:blipFill>
      </dgm:spPr>
    </dgm:pt>
    <dgm:pt modelId="{C9E4B3D2-D584-4DF3-B265-30FF9823AA08}" type="pres">
      <dgm:prSet presAssocID="{B9A51529-0FCE-4343-8D1A-E14539CA9A2C}" presName="ChildText" presStyleLbl="fgAcc1" presStyleIdx="0" presStyleCnt="2" custScaleX="212382" custScaleY="53402" custLinFactY="1504" custLinFactNeighborX="-44342" custLinFactNeighborY="100000">
        <dgm:presLayoutVars>
          <dgm:chMax val="0"/>
          <dgm:chPref val="0"/>
          <dgm:bulletEnabled val="1"/>
        </dgm:presLayoutVars>
      </dgm:prSet>
      <dgm:spPr/>
    </dgm:pt>
    <dgm:pt modelId="{97EDAAC3-483C-43E8-A073-7EC273B66167}" type="pres">
      <dgm:prSet presAssocID="{5E78E36F-A7B7-4307-8902-D5B1D204F5BD}" presName="sibTrans" presStyleCnt="0"/>
      <dgm:spPr/>
    </dgm:pt>
    <dgm:pt modelId="{0A3F21D3-A5DB-4035-B76F-EDAD440705DC}" type="pres">
      <dgm:prSet presAssocID="{FF465DBF-34C7-4042-929B-C04BEB6488F3}" presName="composite" presStyleCnt="0"/>
      <dgm:spPr/>
    </dgm:pt>
    <dgm:pt modelId="{AD0DBE7D-1A1F-4A14-9C43-EC6F5052654D}" type="pres">
      <dgm:prSet presAssocID="{FF465DBF-34C7-4042-929B-C04BEB6488F3}" presName="ParentText" presStyleLbl="node1" presStyleIdx="1" presStyleCnt="2" custLinFactY="-100000" custLinFactNeighborX="-20109" custLinFactNeighborY="-150577">
        <dgm:presLayoutVars>
          <dgm:chMax val="1"/>
          <dgm:chPref val="1"/>
          <dgm:bulletEnabled val="1"/>
        </dgm:presLayoutVars>
      </dgm:prSet>
      <dgm:spPr/>
    </dgm:pt>
    <dgm:pt modelId="{4132D51E-8103-49C5-AF06-B5F89CD26CCB}" type="pres">
      <dgm:prSet presAssocID="{FF465DBF-34C7-4042-929B-C04BEB6488F3}" presName="Image" presStyleLbl="bgImgPlace1" presStyleIdx="1" presStyleCnt="2" custScaleX="146498" custScaleY="154903" custLinFactNeighborX="2354" custLinFactNeighborY="-24071"/>
      <dgm:spPr>
        <a:blipFill rotWithShape="1">
          <a:blip xmlns:r="http://schemas.openxmlformats.org/officeDocument/2006/relationships" r:embed="rId2"/>
          <a:srcRect/>
          <a:stretch>
            <a:fillRect l="-4000" r="-4000"/>
          </a:stretch>
        </a:blipFill>
      </dgm:spPr>
    </dgm:pt>
    <dgm:pt modelId="{9DE9C273-2896-46D2-A0F4-0A239C87FBB2}" type="pres">
      <dgm:prSet presAssocID="{FF465DBF-34C7-4042-929B-C04BEB6488F3}" presName="ChildText" presStyleLbl="fgAcc1" presStyleIdx="1" presStyleCnt="2" custScaleX="206980" custScaleY="54728" custLinFactY="1962" custLinFactNeighborX="-52161" custLinFactNeighborY="100000">
        <dgm:presLayoutVars>
          <dgm:chMax val="0"/>
          <dgm:chPref val="0"/>
          <dgm:bulletEnabled val="1"/>
        </dgm:presLayoutVars>
      </dgm:prSet>
      <dgm:spPr/>
    </dgm:pt>
  </dgm:ptLst>
  <dgm:cxnLst>
    <dgm:cxn modelId="{926D0322-125D-4F3B-A6E4-75D6C52D4526}" type="presOf" srcId="{92E9C6CE-833E-4035-8E39-A8DF1069561A}" destId="{9DE9C273-2896-46D2-A0F4-0A239C87FBB2}" srcOrd="0" destOrd="0" presId="urn:microsoft.com/office/officeart/2008/layout/TitledPictureBlocks"/>
    <dgm:cxn modelId="{5E7C4F33-E23C-4B19-BF03-04307FB99B38}" type="presOf" srcId="{FF465DBF-34C7-4042-929B-C04BEB6488F3}" destId="{AD0DBE7D-1A1F-4A14-9C43-EC6F5052654D}" srcOrd="0" destOrd="0" presId="urn:microsoft.com/office/officeart/2008/layout/TitledPictureBlocks"/>
    <dgm:cxn modelId="{358FF76F-657E-417A-B02A-E00B728D1AC8}" srcId="{AABEC789-02BF-45CC-B133-B2994A0569DB}" destId="{FF465DBF-34C7-4042-929B-C04BEB6488F3}" srcOrd="1" destOrd="0" parTransId="{D906FE29-1A27-4F3B-BFC3-3D6CF83E62DC}" sibTransId="{503334BB-9336-40C9-A86B-A7ABD1233E91}"/>
    <dgm:cxn modelId="{1F9A188D-F1C3-4D8A-BFB4-8FD04E12462F}" srcId="{FF465DBF-34C7-4042-929B-C04BEB6488F3}" destId="{92E9C6CE-833E-4035-8E39-A8DF1069561A}" srcOrd="0" destOrd="0" parTransId="{4B938318-3C94-4992-96EE-8CB8A358602B}" sibTransId="{3C74C8A0-08CD-4F4A-BE7B-9043AE5C8295}"/>
    <dgm:cxn modelId="{78D67499-3E37-48A4-A628-BFC89A117340}" type="presOf" srcId="{624E913B-3FFF-4E1A-B7F9-C0CAFB41E8C7}" destId="{C9E4B3D2-D584-4DF3-B265-30FF9823AA08}" srcOrd="0" destOrd="0" presId="urn:microsoft.com/office/officeart/2008/layout/TitledPictureBlocks"/>
    <dgm:cxn modelId="{1668D6C2-FDE3-49A9-8895-D0923FDB2F01}" srcId="{AABEC789-02BF-45CC-B133-B2994A0569DB}" destId="{B9A51529-0FCE-4343-8D1A-E14539CA9A2C}" srcOrd="0" destOrd="0" parTransId="{82A48ADD-FC57-41A1-B703-6A34C1BFBBCC}" sibTransId="{5E78E36F-A7B7-4307-8902-D5B1D204F5BD}"/>
    <dgm:cxn modelId="{4D5431D5-5A83-4453-AD66-380879250FBD}" srcId="{B9A51529-0FCE-4343-8D1A-E14539CA9A2C}" destId="{624E913B-3FFF-4E1A-B7F9-C0CAFB41E8C7}" srcOrd="0" destOrd="0" parTransId="{006A8EA8-AB33-4881-87E6-05DB52592833}" sibTransId="{1C99193C-65A2-41AF-AEA7-F3562573B735}"/>
    <dgm:cxn modelId="{E1ECB9F7-AA72-49DD-A35A-B5176AC9E1B7}" type="presOf" srcId="{B9A51529-0FCE-4343-8D1A-E14539CA9A2C}" destId="{3DA980E1-7DE5-45DC-963D-1C9B309D93AB}" srcOrd="0" destOrd="0" presId="urn:microsoft.com/office/officeart/2008/layout/TitledPictureBlocks"/>
    <dgm:cxn modelId="{674139FF-3EAD-4D16-827A-B63D92181F66}" type="presOf" srcId="{AABEC789-02BF-45CC-B133-B2994A0569DB}" destId="{EFF97C29-9D42-4225-9951-74A5C5C42179}" srcOrd="0" destOrd="0" presId="urn:microsoft.com/office/officeart/2008/layout/TitledPictureBlocks"/>
    <dgm:cxn modelId="{5AA566D3-6B6B-4E8B-A7C0-945E35545C56}" type="presParOf" srcId="{EFF97C29-9D42-4225-9951-74A5C5C42179}" destId="{0E9EA98F-657D-4C23-B3C5-4D7C68A5C122}" srcOrd="0" destOrd="0" presId="urn:microsoft.com/office/officeart/2008/layout/TitledPictureBlocks"/>
    <dgm:cxn modelId="{6721C4B3-46C3-40EC-AFA5-C58FDA8CA58A}" type="presParOf" srcId="{0E9EA98F-657D-4C23-B3C5-4D7C68A5C122}" destId="{3DA980E1-7DE5-45DC-963D-1C9B309D93AB}" srcOrd="0" destOrd="0" presId="urn:microsoft.com/office/officeart/2008/layout/TitledPictureBlocks"/>
    <dgm:cxn modelId="{DAA3DEB7-D0AC-49AF-B5D2-928CFACCBA11}" type="presParOf" srcId="{0E9EA98F-657D-4C23-B3C5-4D7C68A5C122}" destId="{A595DA42-7033-4B5C-A74D-BBC75775A664}" srcOrd="1" destOrd="0" presId="urn:microsoft.com/office/officeart/2008/layout/TitledPictureBlocks"/>
    <dgm:cxn modelId="{177B3D7C-0D92-40DC-8511-E9158457E218}" type="presParOf" srcId="{0E9EA98F-657D-4C23-B3C5-4D7C68A5C122}" destId="{C9E4B3D2-D584-4DF3-B265-30FF9823AA08}" srcOrd="2" destOrd="0" presId="urn:microsoft.com/office/officeart/2008/layout/TitledPictureBlocks"/>
    <dgm:cxn modelId="{F314CB40-9240-4BF3-BF8C-18C56D2FAC7D}" type="presParOf" srcId="{EFF97C29-9D42-4225-9951-74A5C5C42179}" destId="{97EDAAC3-483C-43E8-A073-7EC273B66167}" srcOrd="1" destOrd="0" presId="urn:microsoft.com/office/officeart/2008/layout/TitledPictureBlocks"/>
    <dgm:cxn modelId="{18F0C08F-8EA9-44AD-B570-C35063BADB08}" type="presParOf" srcId="{EFF97C29-9D42-4225-9951-74A5C5C42179}" destId="{0A3F21D3-A5DB-4035-B76F-EDAD440705DC}" srcOrd="2" destOrd="0" presId="urn:microsoft.com/office/officeart/2008/layout/TitledPictureBlocks"/>
    <dgm:cxn modelId="{D2E7AC3D-C706-4507-B2B6-4CC2AF5E4503}" type="presParOf" srcId="{0A3F21D3-A5DB-4035-B76F-EDAD440705DC}" destId="{AD0DBE7D-1A1F-4A14-9C43-EC6F5052654D}" srcOrd="0" destOrd="0" presId="urn:microsoft.com/office/officeart/2008/layout/TitledPictureBlocks"/>
    <dgm:cxn modelId="{89682618-58CE-4F68-BAFC-AA53006EEFC8}" type="presParOf" srcId="{0A3F21D3-A5DB-4035-B76F-EDAD440705DC}" destId="{4132D51E-8103-49C5-AF06-B5F89CD26CCB}" srcOrd="1" destOrd="0" presId="urn:microsoft.com/office/officeart/2008/layout/TitledPictureBlocks"/>
    <dgm:cxn modelId="{EFB818B9-9075-49DE-BF67-E353E5D7542A}" type="presParOf" srcId="{0A3F21D3-A5DB-4035-B76F-EDAD440705DC}" destId="{9DE9C273-2896-46D2-A0F4-0A239C87FBB2}" srcOrd="2" destOrd="0" presId="urn:microsoft.com/office/officeart/2008/layout/Titled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2E0D95-0809-4D69-B2FB-56E074203620}"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fr-MA"/>
        </a:p>
      </dgm:t>
    </dgm:pt>
    <dgm:pt modelId="{3DBC8522-3AB9-4BB4-9A2B-E507809AAA3F}">
      <dgm:prSet phldrT="[Texte]" custT="1"/>
      <dgm:spPr/>
      <dgm:t>
        <a:bodyPr/>
        <a:lstStyle/>
        <a:p>
          <a:r>
            <a:rPr lang="fr-FR" sz="2000" b="1" dirty="0" err="1"/>
            <a:t>Sieve</a:t>
          </a:r>
          <a:r>
            <a:rPr lang="fr-FR" sz="2000" b="1" dirty="0"/>
            <a:t> Classes: </a:t>
          </a:r>
        </a:p>
        <a:p>
          <a:r>
            <a:rPr lang="fr-FR" sz="2000" b="1" dirty="0"/>
            <a:t>‘ E</a:t>
          </a:r>
          <a:r>
            <a:rPr lang="fr-FR" sz="2000" u="sng" dirty="0"/>
            <a:t>limination des pixels isolés ’</a:t>
          </a:r>
          <a:endParaRPr lang="fr-MA" sz="2000" dirty="0"/>
        </a:p>
      </dgm:t>
    </dgm:pt>
    <dgm:pt modelId="{FE1344A8-CE64-4E28-9A6E-67108D2A2067}" type="parTrans" cxnId="{1EBF661C-E44B-4C81-90E1-B3A50059257D}">
      <dgm:prSet/>
      <dgm:spPr/>
      <dgm:t>
        <a:bodyPr/>
        <a:lstStyle/>
        <a:p>
          <a:endParaRPr lang="fr-MA"/>
        </a:p>
      </dgm:t>
    </dgm:pt>
    <dgm:pt modelId="{A7082F7F-8376-44BC-9BFC-581E0780A700}" type="sibTrans" cxnId="{1EBF661C-E44B-4C81-90E1-B3A50059257D}">
      <dgm:prSet/>
      <dgm:spPr/>
      <dgm:t>
        <a:bodyPr/>
        <a:lstStyle/>
        <a:p>
          <a:endParaRPr lang="fr-MA"/>
        </a:p>
      </dgm:t>
    </dgm:pt>
    <dgm:pt modelId="{4C45FEAB-E47F-421D-8A98-C6F20264C0D2}">
      <dgm:prSet phldrT="[Texte]" custT="1"/>
      <dgm:spPr/>
      <dgm:t>
        <a:bodyPr/>
        <a:lstStyle/>
        <a:p>
          <a:r>
            <a:rPr lang="fr-FR" sz="2000" b="1" dirty="0" err="1"/>
            <a:t>Clump</a:t>
          </a:r>
          <a:r>
            <a:rPr lang="fr-FR" sz="2000" b="1" dirty="0"/>
            <a:t> Classes: </a:t>
          </a:r>
        </a:p>
        <a:p>
          <a:r>
            <a:rPr lang="fr-FR" sz="2000" u="sng" dirty="0"/>
            <a:t>‘ Homogénéiser les classes ’</a:t>
          </a:r>
          <a:r>
            <a:rPr lang="fr-FR" sz="2000" dirty="0"/>
            <a:t> </a:t>
          </a:r>
          <a:endParaRPr lang="fr-MA" sz="2000" dirty="0"/>
        </a:p>
      </dgm:t>
    </dgm:pt>
    <dgm:pt modelId="{AB1EFB40-421D-48B0-9176-9E9CBAC326E4}" type="parTrans" cxnId="{06A39ACC-5893-4C3C-AF14-F27C462FE168}">
      <dgm:prSet/>
      <dgm:spPr/>
      <dgm:t>
        <a:bodyPr/>
        <a:lstStyle/>
        <a:p>
          <a:endParaRPr lang="fr-MA"/>
        </a:p>
      </dgm:t>
    </dgm:pt>
    <dgm:pt modelId="{AC40EC08-E3F4-4A4E-BC19-B043008D8976}" type="sibTrans" cxnId="{06A39ACC-5893-4C3C-AF14-F27C462FE168}">
      <dgm:prSet/>
      <dgm:spPr/>
      <dgm:t>
        <a:bodyPr/>
        <a:lstStyle/>
        <a:p>
          <a:endParaRPr lang="fr-MA"/>
        </a:p>
      </dgm:t>
    </dgm:pt>
    <dgm:pt modelId="{CD455724-0AE7-497B-97BB-968393F62039}">
      <dgm:prSet phldrT="[Texte]" custT="1"/>
      <dgm:spPr/>
      <dgm:t>
        <a:bodyPr/>
        <a:lstStyle/>
        <a:p>
          <a:r>
            <a:rPr lang="fr-FR" sz="1800" dirty="0"/>
            <a:t>regrouper des zones adjacentes classées de manière similaire à l'aide d'opérateurs morphologiques</a:t>
          </a:r>
          <a:r>
            <a:rPr lang="fr-FR" sz="2000" dirty="0"/>
            <a:t>. </a:t>
          </a:r>
          <a:endParaRPr lang="fr-MA" sz="2000" dirty="0"/>
        </a:p>
      </dgm:t>
    </dgm:pt>
    <dgm:pt modelId="{97374642-3271-4008-850E-E310D5A0BFE4}" type="parTrans" cxnId="{7AED42DD-5718-41B4-A91B-38572A3185CD}">
      <dgm:prSet/>
      <dgm:spPr/>
      <dgm:t>
        <a:bodyPr/>
        <a:lstStyle/>
        <a:p>
          <a:endParaRPr lang="fr-MA"/>
        </a:p>
      </dgm:t>
    </dgm:pt>
    <dgm:pt modelId="{4D5EB7ED-E300-4BF4-80A4-16962DF33E27}" type="sibTrans" cxnId="{7AED42DD-5718-41B4-A91B-38572A3185CD}">
      <dgm:prSet/>
      <dgm:spPr/>
      <dgm:t>
        <a:bodyPr/>
        <a:lstStyle/>
        <a:p>
          <a:endParaRPr lang="fr-MA"/>
        </a:p>
      </dgm:t>
    </dgm:pt>
    <dgm:pt modelId="{442BAB28-5187-4F13-A5B6-942621A66038}">
      <dgm:prSet phldrT="[Texte]" custT="1"/>
      <dgm:spPr/>
      <dgm:t>
        <a:bodyPr/>
        <a:lstStyle/>
        <a:p>
          <a:r>
            <a:rPr lang="fr-FR" sz="2000" b="1" u="none" dirty="0" err="1"/>
            <a:t>Majority</a:t>
          </a:r>
          <a:r>
            <a:rPr lang="fr-FR" sz="2000" b="1" u="none" dirty="0"/>
            <a:t>/ </a:t>
          </a:r>
          <a:r>
            <a:rPr lang="fr-FR" sz="2000" b="1" u="none" dirty="0" err="1"/>
            <a:t>Minority</a:t>
          </a:r>
          <a:r>
            <a:rPr lang="fr-FR" sz="2000" b="1" u="none" dirty="0"/>
            <a:t> </a:t>
          </a:r>
          <a:r>
            <a:rPr lang="fr-FR" sz="2000" b="1" u="none" dirty="0" err="1"/>
            <a:t>Analysis</a:t>
          </a:r>
          <a:r>
            <a:rPr lang="fr-FR" sz="2000" b="1" u="none" dirty="0"/>
            <a:t> :</a:t>
          </a:r>
        </a:p>
        <a:p>
          <a:r>
            <a:rPr lang="fr-FR" sz="2000" u="sng" dirty="0"/>
            <a:t>‘ Lisser les classes '</a:t>
          </a:r>
          <a:endParaRPr lang="fr-MA" sz="2000" dirty="0"/>
        </a:p>
      </dgm:t>
    </dgm:pt>
    <dgm:pt modelId="{271AE301-6790-4A8A-81F8-8B71DDED9D4A}" type="parTrans" cxnId="{4DF0CE28-FEB5-476C-9A1A-808B023FB533}">
      <dgm:prSet/>
      <dgm:spPr/>
      <dgm:t>
        <a:bodyPr/>
        <a:lstStyle/>
        <a:p>
          <a:endParaRPr lang="fr-MA"/>
        </a:p>
      </dgm:t>
    </dgm:pt>
    <dgm:pt modelId="{C8415C11-0843-4084-967F-7348A7D742A1}" type="sibTrans" cxnId="{4DF0CE28-FEB5-476C-9A1A-808B023FB533}">
      <dgm:prSet/>
      <dgm:spPr/>
      <dgm:t>
        <a:bodyPr/>
        <a:lstStyle/>
        <a:p>
          <a:endParaRPr lang="fr-MA"/>
        </a:p>
      </dgm:t>
    </dgm:pt>
    <dgm:pt modelId="{90A7B1EB-9531-45D5-907F-38E35293C91D}">
      <dgm:prSet phldrT="[Texte]" custT="1"/>
      <dgm:spPr/>
      <dgm:t>
        <a:bodyPr/>
        <a:lstStyle/>
        <a:p>
          <a:r>
            <a:rPr lang="fr-FR" sz="1800" dirty="0"/>
            <a:t>le pixel central du noyau sera remplacé par la valeur de classe que possède la majorité des pixels du noyau</a:t>
          </a:r>
          <a:endParaRPr lang="fr-MA" sz="1800" dirty="0"/>
        </a:p>
      </dgm:t>
    </dgm:pt>
    <dgm:pt modelId="{7DE30476-A1D3-4DE0-AAA4-54B5301735EA}" type="parTrans" cxnId="{3DDF7DF9-E90E-4F9D-8D39-5C5F2AE1C29F}">
      <dgm:prSet/>
      <dgm:spPr/>
      <dgm:t>
        <a:bodyPr/>
        <a:lstStyle/>
        <a:p>
          <a:endParaRPr lang="fr-MA"/>
        </a:p>
      </dgm:t>
    </dgm:pt>
    <dgm:pt modelId="{CA95B582-BE96-4D96-AE8A-2D208033FB7B}" type="sibTrans" cxnId="{3DDF7DF9-E90E-4F9D-8D39-5C5F2AE1C29F}">
      <dgm:prSet/>
      <dgm:spPr/>
      <dgm:t>
        <a:bodyPr/>
        <a:lstStyle/>
        <a:p>
          <a:endParaRPr lang="fr-MA"/>
        </a:p>
      </dgm:t>
    </dgm:pt>
    <dgm:pt modelId="{56EBB433-3006-4559-887A-F780C9530652}">
      <dgm:prSet phldrT="[Texte]" custT="1"/>
      <dgm:spPr/>
      <dgm:t>
        <a:bodyPr/>
        <a:lstStyle/>
        <a:p>
          <a:r>
            <a:rPr lang="fr-FR" sz="1800" dirty="0"/>
            <a:t>Les classes de tamisage suppriment les pixels classifiés isolés à l'aide du regroupement de blobs.</a:t>
          </a:r>
          <a:endParaRPr lang="fr-MA" sz="1800" dirty="0"/>
        </a:p>
      </dgm:t>
    </dgm:pt>
    <dgm:pt modelId="{57625566-6278-42E4-992E-BAE3371EFB01}" type="sibTrans" cxnId="{15993413-7DF5-4DDF-A2EA-A048AD0FD236}">
      <dgm:prSet/>
      <dgm:spPr/>
      <dgm:t>
        <a:bodyPr/>
        <a:lstStyle/>
        <a:p>
          <a:endParaRPr lang="fr-MA"/>
        </a:p>
      </dgm:t>
    </dgm:pt>
    <dgm:pt modelId="{8997D679-958F-499F-A29B-ADE78F62CF64}" type="parTrans" cxnId="{15993413-7DF5-4DDF-A2EA-A048AD0FD236}">
      <dgm:prSet/>
      <dgm:spPr/>
      <dgm:t>
        <a:bodyPr/>
        <a:lstStyle/>
        <a:p>
          <a:endParaRPr lang="fr-MA"/>
        </a:p>
      </dgm:t>
    </dgm:pt>
    <dgm:pt modelId="{BDEF046B-E593-40A2-8590-A5C2EFF8EDC5}" type="pres">
      <dgm:prSet presAssocID="{572E0D95-0809-4D69-B2FB-56E074203620}" presName="Name0" presStyleCnt="0">
        <dgm:presLayoutVars>
          <dgm:dir/>
          <dgm:animLvl val="lvl"/>
          <dgm:resizeHandles val="exact"/>
        </dgm:presLayoutVars>
      </dgm:prSet>
      <dgm:spPr/>
    </dgm:pt>
    <dgm:pt modelId="{1BABDBFA-5352-4446-AD6F-C689F74A08BA}" type="pres">
      <dgm:prSet presAssocID="{3DBC8522-3AB9-4BB4-9A2B-E507809AAA3F}" presName="composite" presStyleCnt="0"/>
      <dgm:spPr/>
    </dgm:pt>
    <dgm:pt modelId="{26B3E793-56FD-4958-A699-90FC50E2DF78}" type="pres">
      <dgm:prSet presAssocID="{3DBC8522-3AB9-4BB4-9A2B-E507809AAA3F}" presName="parTx" presStyleLbl="alignNode1" presStyleIdx="0" presStyleCnt="3">
        <dgm:presLayoutVars>
          <dgm:chMax val="0"/>
          <dgm:chPref val="0"/>
          <dgm:bulletEnabled val="1"/>
        </dgm:presLayoutVars>
      </dgm:prSet>
      <dgm:spPr/>
    </dgm:pt>
    <dgm:pt modelId="{76E578C7-4DB4-4EF2-B7F5-D1550BFE5E47}" type="pres">
      <dgm:prSet presAssocID="{3DBC8522-3AB9-4BB4-9A2B-E507809AAA3F}" presName="desTx" presStyleLbl="alignAccFollowNode1" presStyleIdx="0" presStyleCnt="3">
        <dgm:presLayoutVars>
          <dgm:bulletEnabled val="1"/>
        </dgm:presLayoutVars>
      </dgm:prSet>
      <dgm:spPr/>
    </dgm:pt>
    <dgm:pt modelId="{B7BEF7F8-9CFF-4D87-8E08-EBA9C997EBBE}" type="pres">
      <dgm:prSet presAssocID="{A7082F7F-8376-44BC-9BFC-581E0780A700}" presName="space" presStyleCnt="0"/>
      <dgm:spPr/>
    </dgm:pt>
    <dgm:pt modelId="{0A636798-1753-4436-AD32-310A32A496E4}" type="pres">
      <dgm:prSet presAssocID="{4C45FEAB-E47F-421D-8A98-C6F20264C0D2}" presName="composite" presStyleCnt="0"/>
      <dgm:spPr/>
    </dgm:pt>
    <dgm:pt modelId="{B61F2DF5-90A4-4C69-88D6-3B8E88721670}" type="pres">
      <dgm:prSet presAssocID="{4C45FEAB-E47F-421D-8A98-C6F20264C0D2}" presName="parTx" presStyleLbl="alignNode1" presStyleIdx="1" presStyleCnt="3">
        <dgm:presLayoutVars>
          <dgm:chMax val="0"/>
          <dgm:chPref val="0"/>
          <dgm:bulletEnabled val="1"/>
        </dgm:presLayoutVars>
      </dgm:prSet>
      <dgm:spPr/>
    </dgm:pt>
    <dgm:pt modelId="{7EA2E295-6998-4C5E-B3DB-551F3A097168}" type="pres">
      <dgm:prSet presAssocID="{4C45FEAB-E47F-421D-8A98-C6F20264C0D2}" presName="desTx" presStyleLbl="alignAccFollowNode1" presStyleIdx="1" presStyleCnt="3">
        <dgm:presLayoutVars>
          <dgm:bulletEnabled val="1"/>
        </dgm:presLayoutVars>
      </dgm:prSet>
      <dgm:spPr/>
    </dgm:pt>
    <dgm:pt modelId="{F87F99EB-41F0-49D8-92AC-F698B6115C36}" type="pres">
      <dgm:prSet presAssocID="{AC40EC08-E3F4-4A4E-BC19-B043008D8976}" presName="space" presStyleCnt="0"/>
      <dgm:spPr/>
    </dgm:pt>
    <dgm:pt modelId="{557974A8-9F03-41E1-8751-A9FE06EB8FE6}" type="pres">
      <dgm:prSet presAssocID="{442BAB28-5187-4F13-A5B6-942621A66038}" presName="composite" presStyleCnt="0"/>
      <dgm:spPr/>
    </dgm:pt>
    <dgm:pt modelId="{7AA8EC32-6A23-4545-A355-553D7EFBE210}" type="pres">
      <dgm:prSet presAssocID="{442BAB28-5187-4F13-A5B6-942621A66038}" presName="parTx" presStyleLbl="alignNode1" presStyleIdx="2" presStyleCnt="3">
        <dgm:presLayoutVars>
          <dgm:chMax val="0"/>
          <dgm:chPref val="0"/>
          <dgm:bulletEnabled val="1"/>
        </dgm:presLayoutVars>
      </dgm:prSet>
      <dgm:spPr/>
    </dgm:pt>
    <dgm:pt modelId="{A75D32F6-534A-4A50-8026-F4242BFE7D07}" type="pres">
      <dgm:prSet presAssocID="{442BAB28-5187-4F13-A5B6-942621A66038}" presName="desTx" presStyleLbl="alignAccFollowNode1" presStyleIdx="2" presStyleCnt="3">
        <dgm:presLayoutVars>
          <dgm:bulletEnabled val="1"/>
        </dgm:presLayoutVars>
      </dgm:prSet>
      <dgm:spPr/>
    </dgm:pt>
  </dgm:ptLst>
  <dgm:cxnLst>
    <dgm:cxn modelId="{15993413-7DF5-4DDF-A2EA-A048AD0FD236}" srcId="{3DBC8522-3AB9-4BB4-9A2B-E507809AAA3F}" destId="{56EBB433-3006-4559-887A-F780C9530652}" srcOrd="0" destOrd="0" parTransId="{8997D679-958F-499F-A29B-ADE78F62CF64}" sibTransId="{57625566-6278-42E4-992E-BAE3371EFB01}"/>
    <dgm:cxn modelId="{1EBF661C-E44B-4C81-90E1-B3A50059257D}" srcId="{572E0D95-0809-4D69-B2FB-56E074203620}" destId="{3DBC8522-3AB9-4BB4-9A2B-E507809AAA3F}" srcOrd="0" destOrd="0" parTransId="{FE1344A8-CE64-4E28-9A6E-67108D2A2067}" sibTransId="{A7082F7F-8376-44BC-9BFC-581E0780A700}"/>
    <dgm:cxn modelId="{56AE4920-3B8F-4186-85FE-4993CEA1559E}" type="presOf" srcId="{90A7B1EB-9531-45D5-907F-38E35293C91D}" destId="{A75D32F6-534A-4A50-8026-F4242BFE7D07}" srcOrd="0" destOrd="0" presId="urn:microsoft.com/office/officeart/2005/8/layout/hList1"/>
    <dgm:cxn modelId="{4DF0CE28-FEB5-476C-9A1A-808B023FB533}" srcId="{572E0D95-0809-4D69-B2FB-56E074203620}" destId="{442BAB28-5187-4F13-A5B6-942621A66038}" srcOrd="2" destOrd="0" parTransId="{271AE301-6790-4A8A-81F8-8B71DDED9D4A}" sibTransId="{C8415C11-0843-4084-967F-7348A7D742A1}"/>
    <dgm:cxn modelId="{62AF4139-3AAB-4718-AB40-408EDE22EB9A}" type="presOf" srcId="{572E0D95-0809-4D69-B2FB-56E074203620}" destId="{BDEF046B-E593-40A2-8590-A5C2EFF8EDC5}" srcOrd="0" destOrd="0" presId="urn:microsoft.com/office/officeart/2005/8/layout/hList1"/>
    <dgm:cxn modelId="{138E0357-9A3C-493C-9A9F-40AEB4894B66}" type="presOf" srcId="{CD455724-0AE7-497B-97BB-968393F62039}" destId="{7EA2E295-6998-4C5E-B3DB-551F3A097168}" srcOrd="0" destOrd="0" presId="urn:microsoft.com/office/officeart/2005/8/layout/hList1"/>
    <dgm:cxn modelId="{8519018D-0E35-42B5-8F2E-480501A520E0}" type="presOf" srcId="{442BAB28-5187-4F13-A5B6-942621A66038}" destId="{7AA8EC32-6A23-4545-A355-553D7EFBE210}" srcOrd="0" destOrd="0" presId="urn:microsoft.com/office/officeart/2005/8/layout/hList1"/>
    <dgm:cxn modelId="{EA27699E-E880-4ADF-B05B-1E02B704F499}" type="presOf" srcId="{4C45FEAB-E47F-421D-8A98-C6F20264C0D2}" destId="{B61F2DF5-90A4-4C69-88D6-3B8E88721670}" srcOrd="0" destOrd="0" presId="urn:microsoft.com/office/officeart/2005/8/layout/hList1"/>
    <dgm:cxn modelId="{BFA003B7-FC73-4649-9CA2-934CCBDE60F0}" type="presOf" srcId="{56EBB433-3006-4559-887A-F780C9530652}" destId="{76E578C7-4DB4-4EF2-B7F5-D1550BFE5E47}" srcOrd="0" destOrd="0" presId="urn:microsoft.com/office/officeart/2005/8/layout/hList1"/>
    <dgm:cxn modelId="{06A39ACC-5893-4C3C-AF14-F27C462FE168}" srcId="{572E0D95-0809-4D69-B2FB-56E074203620}" destId="{4C45FEAB-E47F-421D-8A98-C6F20264C0D2}" srcOrd="1" destOrd="0" parTransId="{AB1EFB40-421D-48B0-9176-9E9CBAC326E4}" sibTransId="{AC40EC08-E3F4-4A4E-BC19-B043008D8976}"/>
    <dgm:cxn modelId="{7AED42DD-5718-41B4-A91B-38572A3185CD}" srcId="{4C45FEAB-E47F-421D-8A98-C6F20264C0D2}" destId="{CD455724-0AE7-497B-97BB-968393F62039}" srcOrd="0" destOrd="0" parTransId="{97374642-3271-4008-850E-E310D5A0BFE4}" sibTransId="{4D5EB7ED-E300-4BF4-80A4-16962DF33E27}"/>
    <dgm:cxn modelId="{DB626DF0-8700-4C9F-AACE-EB8121FEC3A6}" type="presOf" srcId="{3DBC8522-3AB9-4BB4-9A2B-E507809AAA3F}" destId="{26B3E793-56FD-4958-A699-90FC50E2DF78}" srcOrd="0" destOrd="0" presId="urn:microsoft.com/office/officeart/2005/8/layout/hList1"/>
    <dgm:cxn modelId="{3DDF7DF9-E90E-4F9D-8D39-5C5F2AE1C29F}" srcId="{442BAB28-5187-4F13-A5B6-942621A66038}" destId="{90A7B1EB-9531-45D5-907F-38E35293C91D}" srcOrd="0" destOrd="0" parTransId="{7DE30476-A1D3-4DE0-AAA4-54B5301735EA}" sibTransId="{CA95B582-BE96-4D96-AE8A-2D208033FB7B}"/>
    <dgm:cxn modelId="{4B68E69A-AECA-4650-B6E1-414D90119890}" type="presParOf" srcId="{BDEF046B-E593-40A2-8590-A5C2EFF8EDC5}" destId="{1BABDBFA-5352-4446-AD6F-C689F74A08BA}" srcOrd="0" destOrd="0" presId="urn:microsoft.com/office/officeart/2005/8/layout/hList1"/>
    <dgm:cxn modelId="{C6C62651-1A03-4901-B2B0-50F7360042D4}" type="presParOf" srcId="{1BABDBFA-5352-4446-AD6F-C689F74A08BA}" destId="{26B3E793-56FD-4958-A699-90FC50E2DF78}" srcOrd="0" destOrd="0" presId="urn:microsoft.com/office/officeart/2005/8/layout/hList1"/>
    <dgm:cxn modelId="{DAB4FA3E-D8DA-471F-8360-1B6D631D6E40}" type="presParOf" srcId="{1BABDBFA-5352-4446-AD6F-C689F74A08BA}" destId="{76E578C7-4DB4-4EF2-B7F5-D1550BFE5E47}" srcOrd="1" destOrd="0" presId="urn:microsoft.com/office/officeart/2005/8/layout/hList1"/>
    <dgm:cxn modelId="{D4B9BDAD-0DDE-4499-A60A-E7F3FE5D9EA0}" type="presParOf" srcId="{BDEF046B-E593-40A2-8590-A5C2EFF8EDC5}" destId="{B7BEF7F8-9CFF-4D87-8E08-EBA9C997EBBE}" srcOrd="1" destOrd="0" presId="urn:microsoft.com/office/officeart/2005/8/layout/hList1"/>
    <dgm:cxn modelId="{D8280E6C-BB28-4847-9F93-B41758EE3A68}" type="presParOf" srcId="{BDEF046B-E593-40A2-8590-A5C2EFF8EDC5}" destId="{0A636798-1753-4436-AD32-310A32A496E4}" srcOrd="2" destOrd="0" presId="urn:microsoft.com/office/officeart/2005/8/layout/hList1"/>
    <dgm:cxn modelId="{AB6A3031-3AB2-4F64-BB1E-2B6536F425A4}" type="presParOf" srcId="{0A636798-1753-4436-AD32-310A32A496E4}" destId="{B61F2DF5-90A4-4C69-88D6-3B8E88721670}" srcOrd="0" destOrd="0" presId="urn:microsoft.com/office/officeart/2005/8/layout/hList1"/>
    <dgm:cxn modelId="{76403A36-A7E2-4FB8-A33A-A1F6271C2D37}" type="presParOf" srcId="{0A636798-1753-4436-AD32-310A32A496E4}" destId="{7EA2E295-6998-4C5E-B3DB-551F3A097168}" srcOrd="1" destOrd="0" presId="urn:microsoft.com/office/officeart/2005/8/layout/hList1"/>
    <dgm:cxn modelId="{255B6DFA-7ED3-4B34-B195-BB06878D05FE}" type="presParOf" srcId="{BDEF046B-E593-40A2-8590-A5C2EFF8EDC5}" destId="{F87F99EB-41F0-49D8-92AC-F698B6115C36}" srcOrd="3" destOrd="0" presId="urn:microsoft.com/office/officeart/2005/8/layout/hList1"/>
    <dgm:cxn modelId="{D950C9FA-6016-4625-B206-974F0D68E618}" type="presParOf" srcId="{BDEF046B-E593-40A2-8590-A5C2EFF8EDC5}" destId="{557974A8-9F03-41E1-8751-A9FE06EB8FE6}" srcOrd="4" destOrd="0" presId="urn:microsoft.com/office/officeart/2005/8/layout/hList1"/>
    <dgm:cxn modelId="{FAE9DD89-AE41-46CA-8EE4-1357C3C36C85}" type="presParOf" srcId="{557974A8-9F03-41E1-8751-A9FE06EB8FE6}" destId="{7AA8EC32-6A23-4545-A355-553D7EFBE210}" srcOrd="0" destOrd="0" presId="urn:microsoft.com/office/officeart/2005/8/layout/hList1"/>
    <dgm:cxn modelId="{E7A46C6C-A485-4164-AC3E-F86DC79AC18D}" type="presParOf" srcId="{557974A8-9F03-41E1-8751-A9FE06EB8FE6}" destId="{A75D32F6-534A-4A50-8026-F4242BFE7D07}"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5DA42-7033-4B5C-A74D-BBC75775A664}">
      <dsp:nvSpPr>
        <dsp:cNvPr id="0" name=""/>
        <dsp:cNvSpPr/>
      </dsp:nvSpPr>
      <dsp:spPr>
        <a:xfrm>
          <a:off x="120454" y="168059"/>
          <a:ext cx="3719226" cy="3374350"/>
        </a:xfrm>
        <a:prstGeom prst="rect">
          <a:avLst/>
        </a:prstGeom>
        <a:blipFill rotWithShape="1">
          <a:blip xmlns:r="http://schemas.openxmlformats.org/officeDocument/2006/relationships" r:embed="rId1"/>
          <a:srcRect/>
          <a:stretch>
            <a:fillRect l="-4000" r="-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E4B3D2-D584-4DF3-B265-30FF9823AA08}">
      <dsp:nvSpPr>
        <dsp:cNvPr id="0" name=""/>
        <dsp:cNvSpPr/>
      </dsp:nvSpPr>
      <dsp:spPr>
        <a:xfrm>
          <a:off x="1591937" y="3114728"/>
          <a:ext cx="2512948" cy="65764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fr-FR" sz="1400" kern="1200" dirty="0"/>
            <a:t>Coefficient Kappa = 0.9347</a:t>
          </a:r>
        </a:p>
        <a:p>
          <a:pPr marL="0" lvl="0" indent="0" algn="l" defTabSz="622300">
            <a:lnSpc>
              <a:spcPct val="90000"/>
            </a:lnSpc>
            <a:spcBef>
              <a:spcPct val="0"/>
            </a:spcBef>
            <a:spcAft>
              <a:spcPct val="35000"/>
            </a:spcAft>
            <a:buNone/>
          </a:pPr>
          <a:r>
            <a:rPr lang="fr-FR" sz="1400" kern="1200" dirty="0"/>
            <a:t>% classification = 96,0098</a:t>
          </a:r>
          <a:endParaRPr lang="fr-MA" sz="1400" kern="1200" dirty="0"/>
        </a:p>
      </dsp:txBody>
      <dsp:txXfrm>
        <a:off x="1611199" y="3133990"/>
        <a:ext cx="2474424" cy="619121"/>
      </dsp:txXfrm>
    </dsp:sp>
    <dsp:sp modelId="{3DA980E1-7DE5-45DC-963D-1C9B309D93AB}">
      <dsp:nvSpPr>
        <dsp:cNvPr id="0" name=""/>
        <dsp:cNvSpPr/>
      </dsp:nvSpPr>
      <dsp:spPr>
        <a:xfrm>
          <a:off x="145968" y="0"/>
          <a:ext cx="2495271" cy="36406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dirty="0"/>
            <a:t>Tentative 1</a:t>
          </a:r>
          <a:endParaRPr lang="fr-MA" sz="1700" kern="1200" dirty="0"/>
        </a:p>
      </dsp:txBody>
      <dsp:txXfrm>
        <a:off x="145968" y="0"/>
        <a:ext cx="2495271" cy="364061"/>
      </dsp:txXfrm>
    </dsp:sp>
    <dsp:sp modelId="{4132D51E-8103-49C5-AF06-B5F89CD26CCB}">
      <dsp:nvSpPr>
        <dsp:cNvPr id="0" name=""/>
        <dsp:cNvSpPr/>
      </dsp:nvSpPr>
      <dsp:spPr>
        <a:xfrm>
          <a:off x="5215225" y="192616"/>
          <a:ext cx="3655522" cy="3275003"/>
        </a:xfrm>
        <a:prstGeom prst="rect">
          <a:avLst/>
        </a:prstGeom>
        <a:blipFill rotWithShape="1">
          <a:blip xmlns:r="http://schemas.openxmlformats.org/officeDocument/2006/relationships" r:embed="rId2"/>
          <a:srcRect/>
          <a:stretch>
            <a:fillRect l="-4000" r="-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E9C273-2896-46D2-A0F4-0A239C87FBB2}">
      <dsp:nvSpPr>
        <dsp:cNvPr id="0" name=""/>
        <dsp:cNvSpPr/>
      </dsp:nvSpPr>
      <dsp:spPr>
        <a:xfrm>
          <a:off x="6649520" y="3112204"/>
          <a:ext cx="2449030" cy="6739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fr-FR" sz="1400" kern="1200" dirty="0"/>
            <a:t>Coefficient Kappa = 0.9822</a:t>
          </a:r>
        </a:p>
        <a:p>
          <a:pPr marL="0" lvl="0" indent="0" algn="l" defTabSz="622300">
            <a:lnSpc>
              <a:spcPct val="90000"/>
            </a:lnSpc>
            <a:spcBef>
              <a:spcPct val="0"/>
            </a:spcBef>
            <a:spcAft>
              <a:spcPct val="35000"/>
            </a:spcAft>
            <a:buNone/>
          </a:pPr>
          <a:r>
            <a:rPr lang="fr-FR" sz="1400" kern="1200" dirty="0"/>
            <a:t>% classification = 99,0871 </a:t>
          </a:r>
          <a:endParaRPr lang="fr-MA" sz="1400" kern="1200" dirty="0"/>
        </a:p>
      </dsp:txBody>
      <dsp:txXfrm>
        <a:off x="6669260" y="3131944"/>
        <a:ext cx="2409550" cy="634495"/>
      </dsp:txXfrm>
    </dsp:sp>
    <dsp:sp modelId="{AD0DBE7D-1A1F-4A14-9C43-EC6F5052654D}">
      <dsp:nvSpPr>
        <dsp:cNvPr id="0" name=""/>
        <dsp:cNvSpPr/>
      </dsp:nvSpPr>
      <dsp:spPr>
        <a:xfrm>
          <a:off x="5234838" y="0"/>
          <a:ext cx="2495271" cy="36406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dirty="0"/>
            <a:t>Tentative 2</a:t>
          </a:r>
          <a:endParaRPr lang="fr-MA" sz="1700" kern="1200" dirty="0"/>
        </a:p>
      </dsp:txBody>
      <dsp:txXfrm>
        <a:off x="5234838" y="0"/>
        <a:ext cx="2495271" cy="3640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3E793-56FD-4958-A699-90FC50E2DF78}">
      <dsp:nvSpPr>
        <dsp:cNvPr id="0" name=""/>
        <dsp:cNvSpPr/>
      </dsp:nvSpPr>
      <dsp:spPr>
        <a:xfrm>
          <a:off x="2928" y="2485"/>
          <a:ext cx="2855100" cy="114204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fr-FR" sz="2000" b="1" kern="1200" dirty="0" err="1"/>
            <a:t>Sieve</a:t>
          </a:r>
          <a:r>
            <a:rPr lang="fr-FR" sz="2000" b="1" kern="1200" dirty="0"/>
            <a:t> Classes: </a:t>
          </a:r>
        </a:p>
        <a:p>
          <a:pPr marL="0" lvl="0" indent="0" algn="ctr" defTabSz="889000">
            <a:lnSpc>
              <a:spcPct val="90000"/>
            </a:lnSpc>
            <a:spcBef>
              <a:spcPct val="0"/>
            </a:spcBef>
            <a:spcAft>
              <a:spcPct val="35000"/>
            </a:spcAft>
            <a:buNone/>
          </a:pPr>
          <a:r>
            <a:rPr lang="fr-FR" sz="2000" b="1" kern="1200" dirty="0"/>
            <a:t>‘ E</a:t>
          </a:r>
          <a:r>
            <a:rPr lang="fr-FR" sz="2000" u="sng" kern="1200" dirty="0"/>
            <a:t>limination des pixels isolés ’</a:t>
          </a:r>
          <a:endParaRPr lang="fr-MA" sz="2000" kern="1200" dirty="0"/>
        </a:p>
      </dsp:txBody>
      <dsp:txXfrm>
        <a:off x="2928" y="2485"/>
        <a:ext cx="2855100" cy="1142040"/>
      </dsp:txXfrm>
    </dsp:sp>
    <dsp:sp modelId="{76E578C7-4DB4-4EF2-B7F5-D1550BFE5E47}">
      <dsp:nvSpPr>
        <dsp:cNvPr id="0" name=""/>
        <dsp:cNvSpPr/>
      </dsp:nvSpPr>
      <dsp:spPr>
        <a:xfrm>
          <a:off x="2928" y="1144526"/>
          <a:ext cx="2855100" cy="202032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fr-FR" sz="1800" kern="1200" dirty="0"/>
            <a:t>Les classes de tamisage suppriment les pixels classifiés isolés à l'aide du regroupement de blobs.</a:t>
          </a:r>
          <a:endParaRPr lang="fr-MA" sz="1800" kern="1200" dirty="0"/>
        </a:p>
      </dsp:txBody>
      <dsp:txXfrm>
        <a:off x="2928" y="1144526"/>
        <a:ext cx="2855100" cy="2020320"/>
      </dsp:txXfrm>
    </dsp:sp>
    <dsp:sp modelId="{B61F2DF5-90A4-4C69-88D6-3B8E88721670}">
      <dsp:nvSpPr>
        <dsp:cNvPr id="0" name=""/>
        <dsp:cNvSpPr/>
      </dsp:nvSpPr>
      <dsp:spPr>
        <a:xfrm>
          <a:off x="3257742" y="2485"/>
          <a:ext cx="2855100" cy="114204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fr-FR" sz="2000" b="1" kern="1200" dirty="0" err="1"/>
            <a:t>Clump</a:t>
          </a:r>
          <a:r>
            <a:rPr lang="fr-FR" sz="2000" b="1" kern="1200" dirty="0"/>
            <a:t> Classes: </a:t>
          </a:r>
        </a:p>
        <a:p>
          <a:pPr marL="0" lvl="0" indent="0" algn="ctr" defTabSz="889000">
            <a:lnSpc>
              <a:spcPct val="90000"/>
            </a:lnSpc>
            <a:spcBef>
              <a:spcPct val="0"/>
            </a:spcBef>
            <a:spcAft>
              <a:spcPct val="35000"/>
            </a:spcAft>
            <a:buNone/>
          </a:pPr>
          <a:r>
            <a:rPr lang="fr-FR" sz="2000" u="sng" kern="1200" dirty="0"/>
            <a:t>‘ Homogénéiser les classes ’</a:t>
          </a:r>
          <a:r>
            <a:rPr lang="fr-FR" sz="2000" kern="1200" dirty="0"/>
            <a:t> </a:t>
          </a:r>
          <a:endParaRPr lang="fr-MA" sz="2000" kern="1200" dirty="0"/>
        </a:p>
      </dsp:txBody>
      <dsp:txXfrm>
        <a:off x="3257742" y="2485"/>
        <a:ext cx="2855100" cy="1142040"/>
      </dsp:txXfrm>
    </dsp:sp>
    <dsp:sp modelId="{7EA2E295-6998-4C5E-B3DB-551F3A097168}">
      <dsp:nvSpPr>
        <dsp:cNvPr id="0" name=""/>
        <dsp:cNvSpPr/>
      </dsp:nvSpPr>
      <dsp:spPr>
        <a:xfrm>
          <a:off x="3257742" y="1144526"/>
          <a:ext cx="2855100" cy="202032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fr-FR" sz="1800" kern="1200" dirty="0"/>
            <a:t>regrouper des zones adjacentes classées de manière similaire à l'aide d'opérateurs morphologiques</a:t>
          </a:r>
          <a:r>
            <a:rPr lang="fr-FR" sz="2000" kern="1200" dirty="0"/>
            <a:t>. </a:t>
          </a:r>
          <a:endParaRPr lang="fr-MA" sz="2000" kern="1200" dirty="0"/>
        </a:p>
      </dsp:txBody>
      <dsp:txXfrm>
        <a:off x="3257742" y="1144526"/>
        <a:ext cx="2855100" cy="2020320"/>
      </dsp:txXfrm>
    </dsp:sp>
    <dsp:sp modelId="{7AA8EC32-6A23-4545-A355-553D7EFBE210}">
      <dsp:nvSpPr>
        <dsp:cNvPr id="0" name=""/>
        <dsp:cNvSpPr/>
      </dsp:nvSpPr>
      <dsp:spPr>
        <a:xfrm>
          <a:off x="6512556" y="2485"/>
          <a:ext cx="2855100" cy="114204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fr-FR" sz="2000" b="1" u="none" kern="1200" dirty="0" err="1"/>
            <a:t>Majority</a:t>
          </a:r>
          <a:r>
            <a:rPr lang="fr-FR" sz="2000" b="1" u="none" kern="1200" dirty="0"/>
            <a:t>/ </a:t>
          </a:r>
          <a:r>
            <a:rPr lang="fr-FR" sz="2000" b="1" u="none" kern="1200" dirty="0" err="1"/>
            <a:t>Minority</a:t>
          </a:r>
          <a:r>
            <a:rPr lang="fr-FR" sz="2000" b="1" u="none" kern="1200" dirty="0"/>
            <a:t> </a:t>
          </a:r>
          <a:r>
            <a:rPr lang="fr-FR" sz="2000" b="1" u="none" kern="1200" dirty="0" err="1"/>
            <a:t>Analysis</a:t>
          </a:r>
          <a:r>
            <a:rPr lang="fr-FR" sz="2000" b="1" u="none" kern="1200" dirty="0"/>
            <a:t> :</a:t>
          </a:r>
        </a:p>
        <a:p>
          <a:pPr marL="0" lvl="0" indent="0" algn="ctr" defTabSz="889000">
            <a:lnSpc>
              <a:spcPct val="90000"/>
            </a:lnSpc>
            <a:spcBef>
              <a:spcPct val="0"/>
            </a:spcBef>
            <a:spcAft>
              <a:spcPct val="35000"/>
            </a:spcAft>
            <a:buNone/>
          </a:pPr>
          <a:r>
            <a:rPr lang="fr-FR" sz="2000" u="sng" kern="1200" dirty="0"/>
            <a:t>‘ Lisser les classes '</a:t>
          </a:r>
          <a:endParaRPr lang="fr-MA" sz="2000" kern="1200" dirty="0"/>
        </a:p>
      </dsp:txBody>
      <dsp:txXfrm>
        <a:off x="6512556" y="2485"/>
        <a:ext cx="2855100" cy="1142040"/>
      </dsp:txXfrm>
    </dsp:sp>
    <dsp:sp modelId="{A75D32F6-534A-4A50-8026-F4242BFE7D07}">
      <dsp:nvSpPr>
        <dsp:cNvPr id="0" name=""/>
        <dsp:cNvSpPr/>
      </dsp:nvSpPr>
      <dsp:spPr>
        <a:xfrm>
          <a:off x="6512556" y="1144526"/>
          <a:ext cx="2855100" cy="202032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fr-FR" sz="1800" kern="1200" dirty="0"/>
            <a:t>le pixel central du noyau sera remplacé par la valeur de classe que possède la majorité des pixels du noyau</a:t>
          </a:r>
          <a:endParaRPr lang="fr-MA" sz="1800" kern="1200" dirty="0"/>
        </a:p>
      </dsp:txBody>
      <dsp:txXfrm>
        <a:off x="6512556" y="1144526"/>
        <a:ext cx="2855100" cy="2020320"/>
      </dsp:txXfrm>
    </dsp:sp>
  </dsp:spTree>
</dsp:drawing>
</file>

<file path=ppt/diagrams/layout1.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b="1"/>
          </a:p>
        </p:txBody>
      </p:sp>
      <p:sp>
        <p:nvSpPr>
          <p:cNvPr id="89" name="Google Shape;89;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9: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0: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1: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c42147685f_0_78:notes"/>
          <p:cNvSpPr>
            <a:spLocks noGrp="1" noRot="1" noChangeAspect="1"/>
          </p:cNvSpPr>
          <p:nvPr>
            <p:ph type="sldImg" idx="2"/>
          </p:nvPr>
        </p:nvSpPr>
        <p:spPr>
          <a:xfrm>
            <a:off x="369888" y="685800"/>
            <a:ext cx="61182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1c42147685f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1c42147685f_0_7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12: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13: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14: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c42147685f_0_188: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g1c42147685f_0_1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g1c42147685f_0_1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c42147685f_0_213: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g1c42147685f_0_2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g1c42147685f_0_2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c42147685f_0_213: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g1c42147685f_0_2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g1c42147685f_0_2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19</a:t>
            </a:fld>
            <a:endParaRPr/>
          </a:p>
        </p:txBody>
      </p:sp>
    </p:spTree>
    <p:extLst>
      <p:ext uri="{BB962C8B-B14F-4D97-AF65-F5344CB8AC3E}">
        <p14:creationId xmlns:p14="http://schemas.microsoft.com/office/powerpoint/2010/main" val="256664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b="0"/>
          </a:p>
        </p:txBody>
      </p:sp>
      <p:sp>
        <p:nvSpPr>
          <p:cNvPr id="113" name="Google Shape;113;p2: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1">
              <a:lnSpc>
                <a:spcPct val="100000"/>
              </a:lnSpc>
              <a:spcBef>
                <a:spcPts val="0"/>
              </a:spcBef>
              <a:spcAft>
                <a:spcPts val="0"/>
              </a:spcAft>
              <a:buClr>
                <a:schemeClr val="dk1"/>
              </a:buClr>
              <a:buSzPts val="1200"/>
              <a:buFont typeface="Calibri"/>
              <a:buNone/>
            </a:pPr>
            <a:endParaRPr sz="1200" b="0" i="0" u="none" strike="noStrike" cap="none">
              <a:solidFill>
                <a:srgbClr val="000000"/>
              </a:solidFill>
              <a:latin typeface="Calibri"/>
              <a:ea typeface="Calibri"/>
              <a:cs typeface="Calibri"/>
              <a:sym typeface="Calibri"/>
            </a:endParaRPr>
          </a:p>
        </p:txBody>
      </p:sp>
      <p:sp>
        <p:nvSpPr>
          <p:cNvPr id="114" name="Google Shape;11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1">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c42147685f_0_213: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g1c42147685f_0_2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g1c42147685f_0_2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20</a:t>
            </a:fld>
            <a:endParaRPr/>
          </a:p>
        </p:txBody>
      </p:sp>
    </p:spTree>
    <p:extLst>
      <p:ext uri="{BB962C8B-B14F-4D97-AF65-F5344CB8AC3E}">
        <p14:creationId xmlns:p14="http://schemas.microsoft.com/office/powerpoint/2010/main" val="1344669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c42147685f_0_238: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g1c42147685f_0_2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5" name="Google Shape;635;g1c42147685f_0_2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15: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0" name="Google Shape;66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1" name="Google Shape;661;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c38be27723_1_29: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g1c38be27723_1_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g1c38be27723_1_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c38be27723_1_55: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2" name="Google Shape;712;g1c38be27723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3" name="Google Shape;713;g1c38be27723_1_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c38be27723_1_82: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g1c38be27723_1_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8" name="Google Shape;738;g1c38be27723_1_8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c38be27723_1_111: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g1c38be27723_1_1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6" name="Google Shape;766;g1c38be27723_1_1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1c38be27723_1_144: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g1c38be27723_1_1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1" name="Google Shape;791;g1c38be27723_1_1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16: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6" name="Google Shape;816;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7" name="Google Shape;817;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3: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83" name="Google Shape;183;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4: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a:latin typeface="Calibri"/>
              <a:ea typeface="Calibri"/>
              <a:cs typeface="Calibri"/>
              <a:sym typeface="Calibri"/>
            </a:endParaRPr>
          </a:p>
        </p:txBody>
      </p:sp>
      <p:sp>
        <p:nvSpPr>
          <p:cNvPr id="204" name="Google Shape;20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5: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6: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253" name="Google Shape;253;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7: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100">
                <a:latin typeface="Arial"/>
                <a:ea typeface="Arial"/>
                <a:cs typeface="Arial"/>
                <a:sym typeface="Arial"/>
              </a:rPr>
              <a:t>Dans le choix des images satellitaires utiles pour notre recherche, on s’est focalisé sur la satisfaction des critères suivantes :</a:t>
            </a:r>
            <a:endParaRPr sz="1100">
              <a:latin typeface="Arial"/>
              <a:ea typeface="Arial"/>
              <a:cs typeface="Arial"/>
              <a:sym typeface="Arial"/>
            </a:endParaRPr>
          </a:p>
          <a:p>
            <a:pPr marL="0" lvl="0" indent="-228600" algn="l" rtl="0">
              <a:lnSpc>
                <a:spcPct val="106000"/>
              </a:lnSpc>
              <a:spcBef>
                <a:spcPts val="1200"/>
              </a:spcBef>
              <a:spcAft>
                <a:spcPts val="0"/>
              </a:spcAft>
              <a:buClr>
                <a:schemeClr val="dk1"/>
              </a:buClr>
              <a:buSzPts val="1100"/>
              <a:buFont typeface="Arial"/>
              <a:buNone/>
            </a:pPr>
            <a:r>
              <a:rPr lang="fr-FR" sz="1100">
                <a:latin typeface="Arial"/>
                <a:ea typeface="Arial"/>
                <a:cs typeface="Arial"/>
                <a:sym typeface="Arial"/>
              </a:rPr>
              <a:t>·</a:t>
            </a:r>
            <a:r>
              <a:rPr lang="fr-FR" sz="700">
                <a:latin typeface="Times New Roman"/>
                <a:ea typeface="Times New Roman"/>
                <a:cs typeface="Times New Roman"/>
                <a:sym typeface="Times New Roman"/>
              </a:rPr>
              <a:t>       </a:t>
            </a:r>
            <a:r>
              <a:rPr lang="fr-FR" sz="1100">
                <a:latin typeface="Arial"/>
                <a:ea typeface="Arial"/>
                <a:cs typeface="Arial"/>
                <a:sym typeface="Arial"/>
              </a:rPr>
              <a:t>L’image satellitaire englobe note zone d’étude</a:t>
            </a:r>
            <a:endParaRPr sz="1100">
              <a:latin typeface="Arial"/>
              <a:ea typeface="Arial"/>
              <a:cs typeface="Arial"/>
              <a:sym typeface="Arial"/>
            </a:endParaRPr>
          </a:p>
          <a:p>
            <a:pPr marL="0" lvl="0" indent="-228600" algn="l" rtl="0">
              <a:lnSpc>
                <a:spcPct val="106000"/>
              </a:lnSpc>
              <a:spcBef>
                <a:spcPts val="1200"/>
              </a:spcBef>
              <a:spcAft>
                <a:spcPts val="0"/>
              </a:spcAft>
              <a:buClr>
                <a:schemeClr val="dk1"/>
              </a:buClr>
              <a:buSzPts val="1100"/>
              <a:buFont typeface="Arial"/>
              <a:buNone/>
            </a:pPr>
            <a:r>
              <a:rPr lang="fr-FR" sz="1100">
                <a:latin typeface="Arial"/>
                <a:ea typeface="Arial"/>
                <a:cs typeface="Arial"/>
                <a:sym typeface="Arial"/>
              </a:rPr>
              <a:t>·</a:t>
            </a:r>
            <a:r>
              <a:rPr lang="fr-FR" sz="700">
                <a:latin typeface="Times New Roman"/>
                <a:ea typeface="Times New Roman"/>
                <a:cs typeface="Times New Roman"/>
                <a:sym typeface="Times New Roman"/>
              </a:rPr>
              <a:t>       </a:t>
            </a:r>
            <a:r>
              <a:rPr lang="fr-FR" sz="1100">
                <a:latin typeface="Arial"/>
                <a:ea typeface="Arial"/>
                <a:cs typeface="Arial"/>
                <a:sym typeface="Arial"/>
              </a:rPr>
              <a:t>Les images satellitaires ont une résolution spatiale assez importante en open source</a:t>
            </a:r>
            <a:endParaRPr sz="1100">
              <a:latin typeface="Arial"/>
              <a:ea typeface="Arial"/>
              <a:cs typeface="Arial"/>
              <a:sym typeface="Arial"/>
            </a:endParaRPr>
          </a:p>
          <a:p>
            <a:pPr marL="0" lvl="0" indent="-228600" algn="l" rtl="0">
              <a:lnSpc>
                <a:spcPct val="106000"/>
              </a:lnSpc>
              <a:spcBef>
                <a:spcPts val="1200"/>
              </a:spcBef>
              <a:spcAft>
                <a:spcPts val="0"/>
              </a:spcAft>
              <a:buClr>
                <a:schemeClr val="dk1"/>
              </a:buClr>
              <a:buSzPts val="1100"/>
              <a:buFont typeface="Arial"/>
              <a:buNone/>
            </a:pPr>
            <a:r>
              <a:rPr lang="fr-FR" sz="1100">
                <a:latin typeface="Arial"/>
                <a:ea typeface="Arial"/>
                <a:cs typeface="Arial"/>
                <a:sym typeface="Arial"/>
              </a:rPr>
              <a:t>·</a:t>
            </a:r>
            <a:r>
              <a:rPr lang="fr-FR" sz="700">
                <a:latin typeface="Times New Roman"/>
                <a:ea typeface="Times New Roman"/>
                <a:cs typeface="Times New Roman"/>
                <a:sym typeface="Times New Roman"/>
              </a:rPr>
              <a:t>       </a:t>
            </a:r>
            <a:r>
              <a:rPr lang="fr-FR" sz="1100">
                <a:latin typeface="Arial"/>
                <a:ea typeface="Arial"/>
                <a:cs typeface="Arial"/>
                <a:sym typeface="Arial"/>
              </a:rPr>
              <a:t>L’écart annuel est important pour pouvoir détecter l’apparition et l’expansion de la ville. </a:t>
            </a:r>
            <a:endParaRPr sz="1100">
              <a:latin typeface="Arial"/>
              <a:ea typeface="Arial"/>
              <a:cs typeface="Arial"/>
              <a:sym typeface="Arial"/>
            </a:endParaRPr>
          </a:p>
          <a:p>
            <a:pPr marL="0" lvl="0" indent="0" algn="l" rtl="0">
              <a:spcBef>
                <a:spcPts val="1200"/>
              </a:spcBef>
              <a:spcAft>
                <a:spcPts val="0"/>
              </a:spcAft>
              <a:buNone/>
            </a:pPr>
            <a:endParaRPr b="1"/>
          </a:p>
          <a:p>
            <a:pPr marL="0" lvl="0" indent="0" algn="l" rtl="0">
              <a:spcBef>
                <a:spcPts val="0"/>
              </a:spcBef>
              <a:spcAft>
                <a:spcPts val="0"/>
              </a:spcAft>
              <a:buNone/>
            </a:pPr>
            <a:endParaRPr b="1"/>
          </a:p>
        </p:txBody>
      </p:sp>
      <p:sp>
        <p:nvSpPr>
          <p:cNvPr id="270" name="Google Shape;270;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c38be27723_0_31:notes"/>
          <p:cNvSpPr>
            <a:spLocks noGrp="1" noRot="1" noChangeAspect="1"/>
          </p:cNvSpPr>
          <p:nvPr>
            <p:ph type="sldImg" idx="2"/>
          </p:nvPr>
        </p:nvSpPr>
        <p:spPr>
          <a:xfrm>
            <a:off x="369888" y="685800"/>
            <a:ext cx="61182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1c38be27723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1"/>
          </a:p>
        </p:txBody>
      </p:sp>
      <p:sp>
        <p:nvSpPr>
          <p:cNvPr id="289" name="Google Shape;289;g1c38be27723_0_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8:notes"/>
          <p:cNvSpPr>
            <a:spLocks noGrp="1" noRot="1" noChangeAspect="1"/>
          </p:cNvSpPr>
          <p:nvPr>
            <p:ph type="sldImg" idx="2"/>
          </p:nvPr>
        </p:nvSpPr>
        <p:spPr>
          <a:xfrm>
            <a:off x="369888" y="685800"/>
            <a:ext cx="6118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15"/>
        <p:cNvGrpSpPr/>
        <p:nvPr/>
      </p:nvGrpSpPr>
      <p:grpSpPr>
        <a:xfrm>
          <a:off x="0" y="0"/>
          <a:ext cx="0" cy="0"/>
          <a:chOff x="0" y="0"/>
          <a:chExt cx="0" cy="0"/>
        </a:xfrm>
      </p:grpSpPr>
      <p:sp>
        <p:nvSpPr>
          <p:cNvPr id="16" name="Google Shape;16;p18"/>
          <p:cNvSpPr txBox="1">
            <a:spLocks noGrp="1"/>
          </p:cNvSpPr>
          <p:nvPr>
            <p:ph type="ctrTitle"/>
          </p:nvPr>
        </p:nvSpPr>
        <p:spPr>
          <a:xfrm>
            <a:off x="965908" y="2883494"/>
            <a:ext cx="11160545" cy="815806"/>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FFFFFF"/>
              </a:buClr>
              <a:buSzPts val="5400"/>
              <a:buFont typeface="Arial"/>
              <a:buNone/>
              <a:defRPr sz="5400" b="1" i="0" u="none" strike="noStrike" cap="none">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7"/>
        <p:cNvGrpSpPr/>
        <p:nvPr/>
      </p:nvGrpSpPr>
      <p:grpSpPr>
        <a:xfrm>
          <a:off x="0" y="0"/>
          <a:ext cx="0" cy="0"/>
          <a:chOff x="0" y="0"/>
          <a:chExt cx="0" cy="0"/>
        </a:xfrm>
      </p:grpSpPr>
      <p:sp>
        <p:nvSpPr>
          <p:cNvPr id="68" name="Google Shape;68;p27"/>
          <p:cNvSpPr txBox="1">
            <a:spLocks noGrp="1"/>
          </p:cNvSpPr>
          <p:nvPr>
            <p:ph type="title"/>
          </p:nvPr>
        </p:nvSpPr>
        <p:spPr>
          <a:xfrm>
            <a:off x="2399363" y="4800600"/>
            <a:ext cx="7344728"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7"/>
          <p:cNvSpPr>
            <a:spLocks noGrp="1"/>
          </p:cNvSpPr>
          <p:nvPr>
            <p:ph type="pic" idx="2"/>
          </p:nvPr>
        </p:nvSpPr>
        <p:spPr>
          <a:xfrm>
            <a:off x="2399363" y="612775"/>
            <a:ext cx="7344728" cy="4114800"/>
          </a:xfrm>
          <a:prstGeom prst="rect">
            <a:avLst/>
          </a:prstGeom>
          <a:noFill/>
          <a:ln>
            <a:noFill/>
          </a:ln>
        </p:spPr>
      </p:sp>
      <p:sp>
        <p:nvSpPr>
          <p:cNvPr id="70" name="Google Shape;70;p27"/>
          <p:cNvSpPr txBox="1">
            <a:spLocks noGrp="1"/>
          </p:cNvSpPr>
          <p:nvPr>
            <p:ph type="body" idx="1"/>
          </p:nvPr>
        </p:nvSpPr>
        <p:spPr>
          <a:xfrm>
            <a:off x="2399363" y="5367338"/>
            <a:ext cx="7344728"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1" name="Google Shape;71;p27"/>
          <p:cNvSpPr txBox="1">
            <a:spLocks noGrp="1"/>
          </p:cNvSpPr>
          <p:nvPr>
            <p:ph type="dt" idx="10"/>
          </p:nvPr>
        </p:nvSpPr>
        <p:spPr>
          <a:xfrm>
            <a:off x="612062" y="6356353"/>
            <a:ext cx="285628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7"/>
          <p:cNvSpPr txBox="1">
            <a:spLocks noGrp="1"/>
          </p:cNvSpPr>
          <p:nvPr>
            <p:ph type="ftr" idx="11"/>
          </p:nvPr>
        </p:nvSpPr>
        <p:spPr>
          <a:xfrm>
            <a:off x="4182415" y="6356353"/>
            <a:ext cx="387638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7"/>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4"/>
        <p:cNvGrpSpPr/>
        <p:nvPr/>
      </p:nvGrpSpPr>
      <p:grpSpPr>
        <a:xfrm>
          <a:off x="0" y="0"/>
          <a:ext cx="0" cy="0"/>
          <a:chOff x="0" y="0"/>
          <a:chExt cx="0" cy="0"/>
        </a:xfrm>
      </p:grpSpPr>
      <p:sp>
        <p:nvSpPr>
          <p:cNvPr id="75" name="Google Shape;75;p28"/>
          <p:cNvSpPr txBox="1">
            <a:spLocks noGrp="1"/>
          </p:cNvSpPr>
          <p:nvPr>
            <p:ph type="title"/>
          </p:nvPr>
        </p:nvSpPr>
        <p:spPr>
          <a:xfrm>
            <a:off x="612061" y="274638"/>
            <a:ext cx="11017092"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8"/>
          <p:cNvSpPr txBox="1">
            <a:spLocks noGrp="1"/>
          </p:cNvSpPr>
          <p:nvPr>
            <p:ph type="body" idx="1"/>
          </p:nvPr>
        </p:nvSpPr>
        <p:spPr>
          <a:xfrm rot="5400000">
            <a:off x="3857626" y="-1645361"/>
            <a:ext cx="4525963" cy="11017092"/>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8"/>
          <p:cNvSpPr txBox="1">
            <a:spLocks noGrp="1"/>
          </p:cNvSpPr>
          <p:nvPr>
            <p:ph type="dt" idx="10"/>
          </p:nvPr>
        </p:nvSpPr>
        <p:spPr>
          <a:xfrm>
            <a:off x="612062" y="6356353"/>
            <a:ext cx="285628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txBox="1">
            <a:spLocks noGrp="1"/>
          </p:cNvSpPr>
          <p:nvPr>
            <p:ph type="ftr" idx="11"/>
          </p:nvPr>
        </p:nvSpPr>
        <p:spPr>
          <a:xfrm>
            <a:off x="4182415" y="6356353"/>
            <a:ext cx="387638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8"/>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0"/>
        <p:cNvGrpSpPr/>
        <p:nvPr/>
      </p:nvGrpSpPr>
      <p:grpSpPr>
        <a:xfrm>
          <a:off x="0" y="0"/>
          <a:ext cx="0" cy="0"/>
          <a:chOff x="0" y="0"/>
          <a:chExt cx="0" cy="0"/>
        </a:xfrm>
      </p:grpSpPr>
      <p:sp>
        <p:nvSpPr>
          <p:cNvPr id="81" name="Google Shape;81;p29"/>
          <p:cNvSpPr txBox="1">
            <a:spLocks noGrp="1"/>
          </p:cNvSpPr>
          <p:nvPr>
            <p:ph type="title"/>
          </p:nvPr>
        </p:nvSpPr>
        <p:spPr>
          <a:xfrm rot="5400000">
            <a:off x="10798850" y="1357846"/>
            <a:ext cx="5851525" cy="368511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9"/>
          <p:cNvSpPr txBox="1">
            <a:spLocks noGrp="1"/>
          </p:cNvSpPr>
          <p:nvPr>
            <p:ph type="body" idx="1"/>
          </p:nvPr>
        </p:nvSpPr>
        <p:spPr>
          <a:xfrm rot="5400000">
            <a:off x="3323420" y="-2228448"/>
            <a:ext cx="5851525" cy="10857702"/>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29"/>
          <p:cNvSpPr txBox="1">
            <a:spLocks noGrp="1"/>
          </p:cNvSpPr>
          <p:nvPr>
            <p:ph type="dt" idx="10"/>
          </p:nvPr>
        </p:nvSpPr>
        <p:spPr>
          <a:xfrm>
            <a:off x="612062" y="6356353"/>
            <a:ext cx="285628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9"/>
          <p:cNvSpPr txBox="1">
            <a:spLocks noGrp="1"/>
          </p:cNvSpPr>
          <p:nvPr>
            <p:ph type="ftr" idx="11"/>
          </p:nvPr>
        </p:nvSpPr>
        <p:spPr>
          <a:xfrm>
            <a:off x="4182415" y="6356353"/>
            <a:ext cx="387638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9"/>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17"/>
        <p:cNvGrpSpPr/>
        <p:nvPr/>
      </p:nvGrpSpPr>
      <p:grpSpPr>
        <a:xfrm>
          <a:off x="0" y="0"/>
          <a:ext cx="0" cy="0"/>
          <a:chOff x="0" y="0"/>
          <a:chExt cx="0" cy="0"/>
        </a:xfrm>
      </p:grpSpPr>
      <p:sp>
        <p:nvSpPr>
          <p:cNvPr id="18" name="Google Shape;18;p19"/>
          <p:cNvSpPr txBox="1">
            <a:spLocks noGrp="1"/>
          </p:cNvSpPr>
          <p:nvPr>
            <p:ph type="title"/>
          </p:nvPr>
        </p:nvSpPr>
        <p:spPr>
          <a:xfrm>
            <a:off x="612061" y="274638"/>
            <a:ext cx="11017092"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9"/>
          <p:cNvSpPr txBox="1">
            <a:spLocks noGrp="1"/>
          </p:cNvSpPr>
          <p:nvPr>
            <p:ph type="body" idx="1"/>
          </p:nvPr>
        </p:nvSpPr>
        <p:spPr>
          <a:xfrm>
            <a:off x="612061" y="1600203"/>
            <a:ext cx="11017092"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19"/>
          <p:cNvSpPr txBox="1">
            <a:spLocks noGrp="1"/>
          </p:cNvSpPr>
          <p:nvPr>
            <p:ph type="dt" idx="10"/>
          </p:nvPr>
        </p:nvSpPr>
        <p:spPr>
          <a:xfrm>
            <a:off x="612062" y="6356353"/>
            <a:ext cx="285628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9"/>
          <p:cNvSpPr txBox="1">
            <a:spLocks noGrp="1"/>
          </p:cNvSpPr>
          <p:nvPr>
            <p:ph type="ftr" idx="11"/>
          </p:nvPr>
        </p:nvSpPr>
        <p:spPr>
          <a:xfrm>
            <a:off x="4182415" y="6356353"/>
            <a:ext cx="387638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9"/>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23"/>
        <p:cNvGrpSpPr/>
        <p:nvPr/>
      </p:nvGrpSpPr>
      <p:grpSpPr>
        <a:xfrm>
          <a:off x="0" y="0"/>
          <a:ext cx="0" cy="0"/>
          <a:chOff x="0" y="0"/>
          <a:chExt cx="0" cy="0"/>
        </a:xfrm>
      </p:grpSpPr>
      <p:sp>
        <p:nvSpPr>
          <p:cNvPr id="24" name="Google Shape;24;p20"/>
          <p:cNvSpPr txBox="1">
            <a:spLocks noGrp="1"/>
          </p:cNvSpPr>
          <p:nvPr>
            <p:ph type="ctrTitle"/>
          </p:nvPr>
        </p:nvSpPr>
        <p:spPr>
          <a:xfrm>
            <a:off x="918091" y="2130428"/>
            <a:ext cx="10405031"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0"/>
          <p:cNvSpPr txBox="1">
            <a:spLocks noGrp="1"/>
          </p:cNvSpPr>
          <p:nvPr>
            <p:ph type="subTitle" idx="1"/>
          </p:nvPr>
        </p:nvSpPr>
        <p:spPr>
          <a:xfrm>
            <a:off x="1836182" y="3886200"/>
            <a:ext cx="8568849"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6" name="Google Shape;26;p20"/>
          <p:cNvSpPr txBox="1">
            <a:spLocks noGrp="1"/>
          </p:cNvSpPr>
          <p:nvPr>
            <p:ph type="dt" idx="10"/>
          </p:nvPr>
        </p:nvSpPr>
        <p:spPr>
          <a:xfrm>
            <a:off x="612062" y="6356353"/>
            <a:ext cx="285628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0"/>
          <p:cNvSpPr txBox="1">
            <a:spLocks noGrp="1"/>
          </p:cNvSpPr>
          <p:nvPr>
            <p:ph type="ftr" idx="11"/>
          </p:nvPr>
        </p:nvSpPr>
        <p:spPr>
          <a:xfrm>
            <a:off x="4182415" y="6356353"/>
            <a:ext cx="387638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0"/>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29"/>
        <p:cNvGrpSpPr/>
        <p:nvPr/>
      </p:nvGrpSpPr>
      <p:grpSpPr>
        <a:xfrm>
          <a:off x="0" y="0"/>
          <a:ext cx="0" cy="0"/>
          <a:chOff x="0" y="0"/>
          <a:chExt cx="0" cy="0"/>
        </a:xfrm>
      </p:grpSpPr>
      <p:sp>
        <p:nvSpPr>
          <p:cNvPr id="30" name="Google Shape;30;p21"/>
          <p:cNvSpPr txBox="1">
            <a:spLocks noGrp="1"/>
          </p:cNvSpPr>
          <p:nvPr>
            <p:ph type="title"/>
          </p:nvPr>
        </p:nvSpPr>
        <p:spPr>
          <a:xfrm>
            <a:off x="966973" y="4406903"/>
            <a:ext cx="10405031"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1"/>
          <p:cNvSpPr txBox="1">
            <a:spLocks noGrp="1"/>
          </p:cNvSpPr>
          <p:nvPr>
            <p:ph type="body" idx="1"/>
          </p:nvPr>
        </p:nvSpPr>
        <p:spPr>
          <a:xfrm>
            <a:off x="966973" y="2906713"/>
            <a:ext cx="10405031"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2" name="Google Shape;32;p21"/>
          <p:cNvSpPr txBox="1">
            <a:spLocks noGrp="1"/>
          </p:cNvSpPr>
          <p:nvPr>
            <p:ph type="dt" idx="10"/>
          </p:nvPr>
        </p:nvSpPr>
        <p:spPr>
          <a:xfrm>
            <a:off x="612062" y="6356353"/>
            <a:ext cx="285628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1"/>
          <p:cNvSpPr txBox="1">
            <a:spLocks noGrp="1"/>
          </p:cNvSpPr>
          <p:nvPr>
            <p:ph type="ftr" idx="11"/>
          </p:nvPr>
        </p:nvSpPr>
        <p:spPr>
          <a:xfrm>
            <a:off x="4182415" y="6356353"/>
            <a:ext cx="387638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1"/>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5"/>
        <p:cNvGrpSpPr/>
        <p:nvPr/>
      </p:nvGrpSpPr>
      <p:grpSpPr>
        <a:xfrm>
          <a:off x="0" y="0"/>
          <a:ext cx="0" cy="0"/>
          <a:chOff x="0" y="0"/>
          <a:chExt cx="0" cy="0"/>
        </a:xfrm>
      </p:grpSpPr>
      <p:sp>
        <p:nvSpPr>
          <p:cNvPr id="36" name="Google Shape;36;p22"/>
          <p:cNvSpPr txBox="1">
            <a:spLocks noGrp="1"/>
          </p:cNvSpPr>
          <p:nvPr>
            <p:ph type="title"/>
          </p:nvPr>
        </p:nvSpPr>
        <p:spPr>
          <a:xfrm>
            <a:off x="612061" y="274638"/>
            <a:ext cx="11017092"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22"/>
          <p:cNvSpPr txBox="1">
            <a:spLocks noGrp="1"/>
          </p:cNvSpPr>
          <p:nvPr>
            <p:ph type="body" idx="1"/>
          </p:nvPr>
        </p:nvSpPr>
        <p:spPr>
          <a:xfrm>
            <a:off x="820331" y="1600203"/>
            <a:ext cx="7270346"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8" name="Google Shape;38;p22"/>
          <p:cNvSpPr txBox="1">
            <a:spLocks noGrp="1"/>
          </p:cNvSpPr>
          <p:nvPr>
            <p:ph type="body" idx="2"/>
          </p:nvPr>
        </p:nvSpPr>
        <p:spPr>
          <a:xfrm>
            <a:off x="8294699" y="1600203"/>
            <a:ext cx="7272471"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9" name="Google Shape;39;p22"/>
          <p:cNvSpPr txBox="1">
            <a:spLocks noGrp="1"/>
          </p:cNvSpPr>
          <p:nvPr>
            <p:ph type="dt" idx="10"/>
          </p:nvPr>
        </p:nvSpPr>
        <p:spPr>
          <a:xfrm>
            <a:off x="612062" y="6356353"/>
            <a:ext cx="285628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2"/>
          <p:cNvSpPr txBox="1">
            <a:spLocks noGrp="1"/>
          </p:cNvSpPr>
          <p:nvPr>
            <p:ph type="ftr" idx="11"/>
          </p:nvPr>
        </p:nvSpPr>
        <p:spPr>
          <a:xfrm>
            <a:off x="4182415" y="6356353"/>
            <a:ext cx="387638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2"/>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2"/>
        <p:cNvGrpSpPr/>
        <p:nvPr/>
      </p:nvGrpSpPr>
      <p:grpSpPr>
        <a:xfrm>
          <a:off x="0" y="0"/>
          <a:ext cx="0" cy="0"/>
          <a:chOff x="0" y="0"/>
          <a:chExt cx="0" cy="0"/>
        </a:xfrm>
      </p:grpSpPr>
      <p:sp>
        <p:nvSpPr>
          <p:cNvPr id="43" name="Google Shape;43;p23"/>
          <p:cNvSpPr txBox="1">
            <a:spLocks noGrp="1"/>
          </p:cNvSpPr>
          <p:nvPr>
            <p:ph type="title"/>
          </p:nvPr>
        </p:nvSpPr>
        <p:spPr>
          <a:xfrm>
            <a:off x="612061" y="274638"/>
            <a:ext cx="11017092"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23"/>
          <p:cNvSpPr txBox="1">
            <a:spLocks noGrp="1"/>
          </p:cNvSpPr>
          <p:nvPr>
            <p:ph type="body" idx="1"/>
          </p:nvPr>
        </p:nvSpPr>
        <p:spPr>
          <a:xfrm>
            <a:off x="612060" y="1535113"/>
            <a:ext cx="5408662"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3"/>
          <p:cNvSpPr txBox="1">
            <a:spLocks noGrp="1"/>
          </p:cNvSpPr>
          <p:nvPr>
            <p:ph type="body" idx="2"/>
          </p:nvPr>
        </p:nvSpPr>
        <p:spPr>
          <a:xfrm>
            <a:off x="612060" y="2174875"/>
            <a:ext cx="5408662"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3"/>
          <p:cNvSpPr txBox="1">
            <a:spLocks noGrp="1"/>
          </p:cNvSpPr>
          <p:nvPr>
            <p:ph type="body" idx="3"/>
          </p:nvPr>
        </p:nvSpPr>
        <p:spPr>
          <a:xfrm>
            <a:off x="6218368" y="1535113"/>
            <a:ext cx="5410786"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23"/>
          <p:cNvSpPr txBox="1">
            <a:spLocks noGrp="1"/>
          </p:cNvSpPr>
          <p:nvPr>
            <p:ph type="body" idx="4"/>
          </p:nvPr>
        </p:nvSpPr>
        <p:spPr>
          <a:xfrm>
            <a:off x="6218368" y="2174875"/>
            <a:ext cx="5410786"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23"/>
          <p:cNvSpPr txBox="1">
            <a:spLocks noGrp="1"/>
          </p:cNvSpPr>
          <p:nvPr>
            <p:ph type="dt" idx="10"/>
          </p:nvPr>
        </p:nvSpPr>
        <p:spPr>
          <a:xfrm>
            <a:off x="612062" y="6356353"/>
            <a:ext cx="285628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3"/>
          <p:cNvSpPr txBox="1">
            <a:spLocks noGrp="1"/>
          </p:cNvSpPr>
          <p:nvPr>
            <p:ph type="ftr" idx="11"/>
          </p:nvPr>
        </p:nvSpPr>
        <p:spPr>
          <a:xfrm>
            <a:off x="4182415" y="6356353"/>
            <a:ext cx="387638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3"/>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1"/>
        <p:cNvGrpSpPr/>
        <p:nvPr/>
      </p:nvGrpSpPr>
      <p:grpSpPr>
        <a:xfrm>
          <a:off x="0" y="0"/>
          <a:ext cx="0" cy="0"/>
          <a:chOff x="0" y="0"/>
          <a:chExt cx="0" cy="0"/>
        </a:xfrm>
      </p:grpSpPr>
      <p:sp>
        <p:nvSpPr>
          <p:cNvPr id="52" name="Google Shape;52;p24"/>
          <p:cNvSpPr txBox="1">
            <a:spLocks noGrp="1"/>
          </p:cNvSpPr>
          <p:nvPr>
            <p:ph type="title"/>
          </p:nvPr>
        </p:nvSpPr>
        <p:spPr>
          <a:xfrm>
            <a:off x="612061" y="274638"/>
            <a:ext cx="11017092"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24"/>
          <p:cNvSpPr txBox="1">
            <a:spLocks noGrp="1"/>
          </p:cNvSpPr>
          <p:nvPr>
            <p:ph type="dt" idx="10"/>
          </p:nvPr>
        </p:nvSpPr>
        <p:spPr>
          <a:xfrm>
            <a:off x="612062" y="6356353"/>
            <a:ext cx="285628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4"/>
          <p:cNvSpPr txBox="1">
            <a:spLocks noGrp="1"/>
          </p:cNvSpPr>
          <p:nvPr>
            <p:ph type="ftr" idx="11"/>
          </p:nvPr>
        </p:nvSpPr>
        <p:spPr>
          <a:xfrm>
            <a:off x="4182415" y="6356353"/>
            <a:ext cx="387638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4"/>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6"/>
        <p:cNvGrpSpPr/>
        <p:nvPr/>
      </p:nvGrpSpPr>
      <p:grpSpPr>
        <a:xfrm>
          <a:off x="0" y="0"/>
          <a:ext cx="0" cy="0"/>
          <a:chOff x="0" y="0"/>
          <a:chExt cx="0" cy="0"/>
        </a:xfrm>
      </p:grpSpPr>
      <p:sp>
        <p:nvSpPr>
          <p:cNvPr id="57" name="Google Shape;57;p25"/>
          <p:cNvSpPr txBox="1">
            <a:spLocks noGrp="1"/>
          </p:cNvSpPr>
          <p:nvPr>
            <p:ph type="dt" idx="10"/>
          </p:nvPr>
        </p:nvSpPr>
        <p:spPr>
          <a:xfrm>
            <a:off x="612062" y="6356353"/>
            <a:ext cx="285628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5"/>
          <p:cNvSpPr txBox="1">
            <a:spLocks noGrp="1"/>
          </p:cNvSpPr>
          <p:nvPr>
            <p:ph type="ftr" idx="11"/>
          </p:nvPr>
        </p:nvSpPr>
        <p:spPr>
          <a:xfrm>
            <a:off x="4182415" y="6356353"/>
            <a:ext cx="387638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5"/>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0"/>
        <p:cNvGrpSpPr/>
        <p:nvPr/>
      </p:nvGrpSpPr>
      <p:grpSpPr>
        <a:xfrm>
          <a:off x="0" y="0"/>
          <a:ext cx="0" cy="0"/>
          <a:chOff x="0" y="0"/>
          <a:chExt cx="0" cy="0"/>
        </a:xfrm>
      </p:grpSpPr>
      <p:sp>
        <p:nvSpPr>
          <p:cNvPr id="61" name="Google Shape;61;p26"/>
          <p:cNvSpPr txBox="1">
            <a:spLocks noGrp="1"/>
          </p:cNvSpPr>
          <p:nvPr>
            <p:ph type="title"/>
          </p:nvPr>
        </p:nvSpPr>
        <p:spPr>
          <a:xfrm>
            <a:off x="612063" y="273050"/>
            <a:ext cx="4027275"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26"/>
          <p:cNvSpPr txBox="1">
            <a:spLocks noGrp="1"/>
          </p:cNvSpPr>
          <p:nvPr>
            <p:ph type="body" idx="1"/>
          </p:nvPr>
        </p:nvSpPr>
        <p:spPr>
          <a:xfrm>
            <a:off x="4785974" y="273053"/>
            <a:ext cx="6843178"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3" name="Google Shape;63;p26"/>
          <p:cNvSpPr txBox="1">
            <a:spLocks noGrp="1"/>
          </p:cNvSpPr>
          <p:nvPr>
            <p:ph type="body" idx="2"/>
          </p:nvPr>
        </p:nvSpPr>
        <p:spPr>
          <a:xfrm>
            <a:off x="612063" y="1435103"/>
            <a:ext cx="4027275"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4" name="Google Shape;64;p26"/>
          <p:cNvSpPr txBox="1">
            <a:spLocks noGrp="1"/>
          </p:cNvSpPr>
          <p:nvPr>
            <p:ph type="dt" idx="10"/>
          </p:nvPr>
        </p:nvSpPr>
        <p:spPr>
          <a:xfrm>
            <a:off x="612062" y="6356353"/>
            <a:ext cx="285628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6"/>
          <p:cNvSpPr txBox="1">
            <a:spLocks noGrp="1"/>
          </p:cNvSpPr>
          <p:nvPr>
            <p:ph type="ftr" idx="11"/>
          </p:nvPr>
        </p:nvSpPr>
        <p:spPr>
          <a:xfrm>
            <a:off x="4182415" y="6356353"/>
            <a:ext cx="387638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6"/>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612061" y="274638"/>
            <a:ext cx="11017092"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7"/>
          <p:cNvSpPr txBox="1">
            <a:spLocks noGrp="1"/>
          </p:cNvSpPr>
          <p:nvPr>
            <p:ph type="body" idx="1"/>
          </p:nvPr>
        </p:nvSpPr>
        <p:spPr>
          <a:xfrm>
            <a:off x="612061" y="1600203"/>
            <a:ext cx="11017092"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612062" y="6356353"/>
            <a:ext cx="2856283"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4182415" y="6356353"/>
            <a:ext cx="387638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g"/><Relationship Id="rId7" Type="http://schemas.openxmlformats.org/officeDocument/2006/relationships/diagramColors" Target="../diagrams/colors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p:nvPr/>
        </p:nvSpPr>
        <p:spPr>
          <a:xfrm>
            <a:off x="2844006" y="2114553"/>
            <a:ext cx="121920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 name="Google Shape;92;p1"/>
          <p:cNvSpPr txBox="1"/>
          <p:nvPr/>
        </p:nvSpPr>
        <p:spPr>
          <a:xfrm>
            <a:off x="4536430" y="6220618"/>
            <a:ext cx="254715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a:solidFill>
                  <a:srgbClr val="000000"/>
                </a:solidFill>
                <a:latin typeface="Times New Roman"/>
                <a:ea typeface="Times New Roman"/>
                <a:cs typeface="Times New Roman"/>
                <a:sym typeface="Times New Roman"/>
              </a:rPr>
              <a:t>04 Janvier 2023</a:t>
            </a:r>
            <a:endParaRPr/>
          </a:p>
        </p:txBody>
      </p:sp>
      <p:pic>
        <p:nvPicPr>
          <p:cNvPr id="93" name="Google Shape;93;p1" descr="C:\Users\ANOUAR\Desktop\Capture.PNG"/>
          <p:cNvPicPr preferRelativeResize="0"/>
          <p:nvPr/>
        </p:nvPicPr>
        <p:blipFill rotWithShape="1">
          <a:blip r:embed="rId3">
            <a:alphaModFix/>
          </a:blip>
          <a:srcRect r="5287"/>
          <a:stretch/>
        </p:blipFill>
        <p:spPr>
          <a:xfrm>
            <a:off x="2584281" y="-4019"/>
            <a:ext cx="7136725" cy="1417184"/>
          </a:xfrm>
          <a:prstGeom prst="rect">
            <a:avLst/>
          </a:prstGeom>
          <a:noFill/>
          <a:ln>
            <a:noFill/>
          </a:ln>
        </p:spPr>
      </p:pic>
      <p:grpSp>
        <p:nvGrpSpPr>
          <p:cNvPr id="94" name="Google Shape;94;p1"/>
          <p:cNvGrpSpPr/>
          <p:nvPr/>
        </p:nvGrpSpPr>
        <p:grpSpPr>
          <a:xfrm rot="10800000">
            <a:off x="1694239" y="6483801"/>
            <a:ext cx="9131411" cy="383345"/>
            <a:chOff x="360" y="13316"/>
            <a:chExt cx="11520" cy="1006"/>
          </a:xfrm>
        </p:grpSpPr>
        <p:sp>
          <p:nvSpPr>
            <p:cNvPr id="95" name="Google Shape;95;p1"/>
            <p:cNvSpPr/>
            <p:nvPr/>
          </p:nvSpPr>
          <p:spPr>
            <a:xfrm>
              <a:off x="360" y="13453"/>
              <a:ext cx="11520" cy="826"/>
            </a:xfrm>
            <a:custGeom>
              <a:avLst/>
              <a:gdLst/>
              <a:ahLst/>
              <a:cxnLst/>
              <a:rect l="l" t="t" r="r" b="b"/>
              <a:pathLst>
                <a:path w="2448" h="175" extrusionOk="0">
                  <a:moveTo>
                    <a:pt x="0" y="174"/>
                  </a:moveTo>
                  <a:cubicBezTo>
                    <a:pt x="1008" y="0"/>
                    <a:pt x="1924" y="89"/>
                    <a:pt x="2448" y="175"/>
                  </a:cubicBezTo>
                </a:path>
              </a:pathLst>
            </a:custGeom>
            <a:noFill/>
            <a:ln w="9525" cap="flat" cmpd="sng">
              <a:solidFill>
                <a:srgbClr val="008000">
                  <a:alpha val="80000"/>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u="none">
                <a:solidFill>
                  <a:schemeClr val="dk1"/>
                </a:solidFill>
                <a:latin typeface="Calibri"/>
                <a:ea typeface="Calibri"/>
                <a:cs typeface="Calibri"/>
                <a:sym typeface="Calibri"/>
              </a:endParaRPr>
            </a:p>
          </p:txBody>
        </p:sp>
        <p:sp>
          <p:nvSpPr>
            <p:cNvPr id="96" name="Google Shape;96;p1"/>
            <p:cNvSpPr/>
            <p:nvPr/>
          </p:nvSpPr>
          <p:spPr>
            <a:xfrm>
              <a:off x="360" y="13325"/>
              <a:ext cx="11520" cy="997"/>
            </a:xfrm>
            <a:custGeom>
              <a:avLst/>
              <a:gdLst/>
              <a:ahLst/>
              <a:cxnLst/>
              <a:rect l="l" t="t" r="r" b="b"/>
              <a:pathLst>
                <a:path w="2448" h="211" extrusionOk="0">
                  <a:moveTo>
                    <a:pt x="0" y="211"/>
                  </a:moveTo>
                  <a:cubicBezTo>
                    <a:pt x="995" y="0"/>
                    <a:pt x="1912" y="55"/>
                    <a:pt x="2448" y="123"/>
                  </a:cubicBezTo>
                </a:path>
              </a:pathLst>
            </a:custGeom>
            <a:noFill/>
            <a:ln w="9525" cap="flat" cmpd="sng">
              <a:solidFill>
                <a:srgbClr val="FFFFFE">
                  <a:alpha val="80000"/>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u="none">
                <a:solidFill>
                  <a:schemeClr val="dk1"/>
                </a:solidFill>
                <a:latin typeface="Calibri"/>
                <a:ea typeface="Calibri"/>
                <a:cs typeface="Calibri"/>
                <a:sym typeface="Calibri"/>
              </a:endParaRPr>
            </a:p>
          </p:txBody>
        </p:sp>
        <p:sp>
          <p:nvSpPr>
            <p:cNvPr id="97" name="Google Shape;97;p1"/>
            <p:cNvSpPr/>
            <p:nvPr/>
          </p:nvSpPr>
          <p:spPr>
            <a:xfrm>
              <a:off x="360" y="13316"/>
              <a:ext cx="11520" cy="925"/>
            </a:xfrm>
            <a:custGeom>
              <a:avLst/>
              <a:gdLst/>
              <a:ahLst/>
              <a:cxnLst/>
              <a:rect l="l" t="t" r="r" b="b"/>
              <a:pathLst>
                <a:path w="2448" h="196" extrusionOk="0">
                  <a:moveTo>
                    <a:pt x="0" y="196"/>
                  </a:moveTo>
                  <a:cubicBezTo>
                    <a:pt x="997" y="0"/>
                    <a:pt x="1912" y="67"/>
                    <a:pt x="2448" y="142"/>
                  </a:cubicBezTo>
                </a:path>
              </a:pathLst>
            </a:custGeom>
            <a:noFill/>
            <a:ln w="9525" cap="flat" cmpd="sng">
              <a:solidFill>
                <a:srgbClr val="996633">
                  <a:alpha val="80000"/>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u="none">
                <a:solidFill>
                  <a:schemeClr val="dk1"/>
                </a:solidFill>
                <a:latin typeface="Calibri"/>
                <a:ea typeface="Calibri"/>
                <a:cs typeface="Calibri"/>
                <a:sym typeface="Calibri"/>
              </a:endParaRPr>
            </a:p>
          </p:txBody>
        </p:sp>
      </p:grpSp>
      <p:sp>
        <p:nvSpPr>
          <p:cNvPr id="98" name="Google Shape;98;p1"/>
          <p:cNvSpPr txBox="1"/>
          <p:nvPr/>
        </p:nvSpPr>
        <p:spPr>
          <a:xfrm>
            <a:off x="1598507" y="2514269"/>
            <a:ext cx="8749842" cy="92845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3200" b="1">
                <a:solidFill>
                  <a:schemeClr val="dk1"/>
                </a:solidFill>
                <a:latin typeface="Times New Roman"/>
                <a:ea typeface="Times New Roman"/>
                <a:cs typeface="Times New Roman"/>
                <a:sym typeface="Times New Roman"/>
              </a:rPr>
              <a:t>Télédétection et SIG appliqués à l’étude des nouvelles villes. Cas d'étude Tamesna</a:t>
            </a:r>
            <a:endParaRPr sz="320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endParaRPr sz="2800">
              <a:solidFill>
                <a:schemeClr val="dk1"/>
              </a:solidFill>
              <a:latin typeface="Limelight"/>
              <a:ea typeface="Limelight"/>
              <a:cs typeface="Limelight"/>
              <a:sym typeface="Limelight"/>
            </a:endParaRPr>
          </a:p>
        </p:txBody>
      </p:sp>
      <p:grpSp>
        <p:nvGrpSpPr>
          <p:cNvPr id="99" name="Google Shape;99;p1"/>
          <p:cNvGrpSpPr/>
          <p:nvPr/>
        </p:nvGrpSpPr>
        <p:grpSpPr>
          <a:xfrm>
            <a:off x="1346863" y="2276872"/>
            <a:ext cx="2753596" cy="1028432"/>
            <a:chOff x="450" y="1481"/>
            <a:chExt cx="1735" cy="648"/>
          </a:xfrm>
        </p:grpSpPr>
        <p:cxnSp>
          <p:nvCxnSpPr>
            <p:cNvPr id="100" name="Google Shape;100;p1"/>
            <p:cNvCxnSpPr/>
            <p:nvPr/>
          </p:nvCxnSpPr>
          <p:spPr>
            <a:xfrm rot="10800000">
              <a:off x="450" y="1487"/>
              <a:ext cx="173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01" name="Google Shape;101;p1"/>
            <p:cNvCxnSpPr/>
            <p:nvPr/>
          </p:nvCxnSpPr>
          <p:spPr>
            <a:xfrm rot="-5400000">
              <a:off x="132" y="1805"/>
              <a:ext cx="648"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grpSp>
      <p:grpSp>
        <p:nvGrpSpPr>
          <p:cNvPr id="102" name="Google Shape;102;p1"/>
          <p:cNvGrpSpPr/>
          <p:nvPr/>
        </p:nvGrpSpPr>
        <p:grpSpPr>
          <a:xfrm>
            <a:off x="7823788" y="2636912"/>
            <a:ext cx="2775814" cy="1006213"/>
            <a:chOff x="4016" y="2141"/>
            <a:chExt cx="1749" cy="634"/>
          </a:xfrm>
        </p:grpSpPr>
        <p:cxnSp>
          <p:nvCxnSpPr>
            <p:cNvPr id="103" name="Google Shape;103;p1"/>
            <p:cNvCxnSpPr/>
            <p:nvPr/>
          </p:nvCxnSpPr>
          <p:spPr>
            <a:xfrm>
              <a:off x="4016" y="2769"/>
              <a:ext cx="1749" cy="0"/>
            </a:xfrm>
            <a:prstGeom prst="straightConnector1">
              <a:avLst/>
            </a:prstGeom>
            <a:noFill/>
            <a:ln w="38100" cap="flat" cmpd="sng">
              <a:solidFill>
                <a:schemeClr val="accent1"/>
              </a:solidFill>
              <a:prstDash val="solid"/>
              <a:round/>
              <a:headEnd type="none" w="sm" len="sm"/>
              <a:tailEnd type="none" w="sm" len="sm"/>
            </a:ln>
            <a:effectLst>
              <a:outerShdw blurRad="50800" dist="50800" dir="5400000" algn="ctr" rotWithShape="0">
                <a:srgbClr val="FFFFFF"/>
              </a:outerShdw>
            </a:effectLst>
          </p:spPr>
        </p:cxnSp>
        <p:cxnSp>
          <p:nvCxnSpPr>
            <p:cNvPr id="104" name="Google Shape;104;p1"/>
            <p:cNvCxnSpPr/>
            <p:nvPr/>
          </p:nvCxnSpPr>
          <p:spPr>
            <a:xfrm rot="5400000">
              <a:off x="5442" y="2458"/>
              <a:ext cx="634" cy="0"/>
            </a:xfrm>
            <a:prstGeom prst="straightConnector1">
              <a:avLst/>
            </a:prstGeom>
            <a:noFill/>
            <a:ln w="38100" cap="flat" cmpd="sng">
              <a:solidFill>
                <a:schemeClr val="accent1"/>
              </a:solidFill>
              <a:prstDash val="solid"/>
              <a:round/>
              <a:headEnd type="none" w="sm" len="sm"/>
              <a:tailEnd type="none" w="sm" len="sm"/>
            </a:ln>
            <a:effectLst>
              <a:outerShdw blurRad="50800" dist="50800" dir="5400000" algn="ctr" rotWithShape="0">
                <a:srgbClr val="FFFFFF"/>
              </a:outerShdw>
            </a:effectLst>
          </p:spPr>
        </p:cxnSp>
      </p:grpSp>
      <p:sp>
        <p:nvSpPr>
          <p:cNvPr id="105" name="Google Shape;105;p1"/>
          <p:cNvSpPr/>
          <p:nvPr/>
        </p:nvSpPr>
        <p:spPr>
          <a:xfrm>
            <a:off x="2670690" y="1737953"/>
            <a:ext cx="659407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000" b="1">
                <a:solidFill>
                  <a:schemeClr val="dk1"/>
                </a:solidFill>
                <a:latin typeface="Times New Roman"/>
                <a:ea typeface="Times New Roman"/>
                <a:cs typeface="Times New Roman"/>
                <a:sym typeface="Times New Roman"/>
              </a:rPr>
              <a:t>Télédétection avancée et SIG</a:t>
            </a:r>
            <a:endParaRPr sz="2000">
              <a:solidFill>
                <a:schemeClr val="dk1"/>
              </a:solidFill>
              <a:latin typeface="Times New Roman"/>
              <a:ea typeface="Times New Roman"/>
              <a:cs typeface="Times New Roman"/>
              <a:sym typeface="Times New Roman"/>
            </a:endParaRPr>
          </a:p>
        </p:txBody>
      </p:sp>
      <p:sp>
        <p:nvSpPr>
          <p:cNvPr id="106" name="Google Shape;106;p1"/>
          <p:cNvSpPr txBox="1"/>
          <p:nvPr/>
        </p:nvSpPr>
        <p:spPr>
          <a:xfrm>
            <a:off x="354376" y="4017806"/>
            <a:ext cx="611766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Times New Roman"/>
                <a:ea typeface="Times New Roman"/>
                <a:cs typeface="Times New Roman"/>
                <a:sym typeface="Times New Roman"/>
              </a:rPr>
              <a:t> </a:t>
            </a:r>
            <a:r>
              <a:rPr lang="fr-FR" sz="1800">
                <a:solidFill>
                  <a:srgbClr val="000000"/>
                </a:solidFill>
                <a:latin typeface="Libre Baskerville"/>
                <a:ea typeface="Libre Baskerville"/>
                <a:cs typeface="Libre Baskerville"/>
                <a:sym typeface="Libre Baskerville"/>
              </a:rPr>
              <a:t>Présenté par  :</a:t>
            </a:r>
            <a:endParaRPr/>
          </a:p>
        </p:txBody>
      </p:sp>
      <p:sp>
        <p:nvSpPr>
          <p:cNvPr id="108" name="Google Shape;108;p1"/>
          <p:cNvSpPr txBox="1"/>
          <p:nvPr/>
        </p:nvSpPr>
        <p:spPr>
          <a:xfrm>
            <a:off x="5967725" y="3833423"/>
            <a:ext cx="6381580" cy="141577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fr-FR" sz="1800">
                <a:solidFill>
                  <a:schemeClr val="dk1"/>
                </a:solidFill>
                <a:latin typeface="Times New Roman"/>
                <a:ea typeface="Times New Roman"/>
                <a:cs typeface="Times New Roman"/>
                <a:sym typeface="Times New Roman"/>
              </a:rPr>
              <a:t>Encadré par :</a:t>
            </a:r>
            <a:endParaRPr/>
          </a:p>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fr-FR" sz="1600" b="1">
                <a:solidFill>
                  <a:schemeClr val="dk1"/>
                </a:solidFill>
                <a:latin typeface="Times New Roman"/>
                <a:ea typeface="Times New Roman"/>
                <a:cs typeface="Times New Roman"/>
                <a:sym typeface="Times New Roman"/>
              </a:rPr>
              <a:t>Mme. Imane SEBARI</a:t>
            </a:r>
            <a:endParaRPr/>
          </a:p>
          <a:p>
            <a:pPr marL="0" marR="0" lvl="0" indent="0" algn="ctr" rtl="0">
              <a:spcBef>
                <a:spcPts val="0"/>
              </a:spcBef>
              <a:spcAft>
                <a:spcPts val="0"/>
              </a:spcAft>
              <a:buNone/>
            </a:pPr>
            <a:r>
              <a:rPr lang="fr-FR" sz="1600" b="1">
                <a:solidFill>
                  <a:schemeClr val="dk1"/>
                </a:solidFill>
                <a:latin typeface="Times New Roman"/>
                <a:ea typeface="Times New Roman"/>
                <a:cs typeface="Times New Roman"/>
                <a:sym typeface="Times New Roman"/>
              </a:rPr>
              <a:t>Mr. Mohamed Rouchdi</a:t>
            </a:r>
            <a:endParaRPr sz="1600">
              <a:solidFill>
                <a:schemeClr val="dk1"/>
              </a:solidFill>
              <a:latin typeface="Times New Roman"/>
              <a:ea typeface="Times New Roman"/>
              <a:cs typeface="Times New Roman"/>
              <a:sym typeface="Times New Roman"/>
            </a:endParaRPr>
          </a:p>
        </p:txBody>
      </p:sp>
      <p:sp>
        <p:nvSpPr>
          <p:cNvPr id="109" name="Google Shape;109;p1"/>
          <p:cNvSpPr/>
          <p:nvPr/>
        </p:nvSpPr>
        <p:spPr>
          <a:xfrm>
            <a:off x="1757023" y="4811401"/>
            <a:ext cx="3312368" cy="369291"/>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fr-FR" sz="1800" b="1" dirty="0">
                <a:solidFill>
                  <a:schemeClr val="dk1"/>
                </a:solidFill>
                <a:latin typeface="Times New Roman"/>
                <a:ea typeface="Times New Roman"/>
                <a:cs typeface="Times New Roman"/>
                <a:sym typeface="Times New Roman"/>
              </a:rPr>
              <a:t>BOUFERDOUS Nada       </a:t>
            </a:r>
            <a:r>
              <a:rPr lang="fr-FR" sz="1800" b="1" i="0" u="none" strike="noStrike" cap="none" dirty="0">
                <a:solidFill>
                  <a:schemeClr val="dk1"/>
                </a:solidFill>
                <a:latin typeface="Times New Roman"/>
                <a:ea typeface="Times New Roman"/>
                <a:cs typeface="Times New Roman"/>
                <a:sym typeface="Times New Roman"/>
              </a:rPr>
              <a:t>N° 09 </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2000"/>
                                        <p:tgtEl>
                                          <p:spTgt spid="99"/>
                                        </p:tgtEl>
                                      </p:cBhvr>
                                    </p:animEffect>
                                  </p:childTnLst>
                                </p:cTn>
                              </p:par>
                              <p:par>
                                <p:cTn id="8" presetID="10" presetClass="entr" presetSubtype="0" fill="hold"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2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cxnSp>
        <p:nvCxnSpPr>
          <p:cNvPr id="359" name="Google Shape;359;p9"/>
          <p:cNvCxnSpPr/>
          <p:nvPr/>
        </p:nvCxnSpPr>
        <p:spPr>
          <a:xfrm rot="10800000" flipH="1">
            <a:off x="-13924" y="6093296"/>
            <a:ext cx="12241213" cy="140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1"/>
              </a:srgbClr>
            </a:outerShdw>
          </a:effectLst>
        </p:spPr>
      </p:cxnSp>
      <p:pic>
        <p:nvPicPr>
          <p:cNvPr id="360" name="Google Shape;360;p9"/>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361" name="Google Shape;361;p9"/>
          <p:cNvSpPr txBox="1"/>
          <p:nvPr/>
        </p:nvSpPr>
        <p:spPr>
          <a:xfrm>
            <a:off x="9801371" y="5799519"/>
            <a:ext cx="431999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2" name="Google Shape;362;p9"/>
          <p:cNvSpPr/>
          <p:nvPr/>
        </p:nvSpPr>
        <p:spPr>
          <a:xfrm>
            <a:off x="-72082" y="17687"/>
            <a:ext cx="2088232" cy="619019"/>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363" name="Google Shape;363;p9"/>
          <p:cNvSpPr/>
          <p:nvPr/>
        </p:nvSpPr>
        <p:spPr>
          <a:xfrm>
            <a:off x="1728118" y="17687"/>
            <a:ext cx="230425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364" name="Google Shape;364;p9" descr="L'orge (Hordeum vulgare)"/>
          <p:cNvSpPr/>
          <p:nvPr/>
        </p:nvSpPr>
        <p:spPr>
          <a:xfrm>
            <a:off x="155575" y="-171400"/>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9"/>
          <p:cNvSpPr/>
          <p:nvPr/>
        </p:nvSpPr>
        <p:spPr>
          <a:xfrm>
            <a:off x="3744342" y="17687"/>
            <a:ext cx="227283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366" name="Google Shape;366;p9"/>
          <p:cNvSpPr/>
          <p:nvPr/>
        </p:nvSpPr>
        <p:spPr>
          <a:xfrm>
            <a:off x="5729944" y="17687"/>
            <a:ext cx="240688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i="0" u="none" strike="noStrike" cap="none">
                <a:solidFill>
                  <a:srgbClr val="295F2D"/>
                </a:solidFill>
                <a:latin typeface="Bookman Old Style"/>
                <a:ea typeface="Bookman Old Style"/>
                <a:cs typeface="Bookman Old Style"/>
                <a:sym typeface="Bookman Old Style"/>
              </a:rPr>
              <a:t>Partie I : Télédetection</a:t>
            </a:r>
            <a:endParaRPr sz="1100" b="1" i="0" u="none" strike="noStrike" cap="none">
              <a:solidFill>
                <a:srgbClr val="295F2D"/>
              </a:solidFill>
              <a:latin typeface="Bookman Old Style"/>
              <a:ea typeface="Bookman Old Style"/>
              <a:cs typeface="Bookman Old Style"/>
              <a:sym typeface="Bookman Old Style"/>
            </a:endParaRPr>
          </a:p>
        </p:txBody>
      </p:sp>
      <p:sp>
        <p:nvSpPr>
          <p:cNvPr id="367" name="Google Shape;367;p9"/>
          <p:cNvSpPr/>
          <p:nvPr/>
        </p:nvSpPr>
        <p:spPr>
          <a:xfrm>
            <a:off x="10009038" y="17687"/>
            <a:ext cx="2232248"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sz="1400" b="1">
                <a:solidFill>
                  <a:srgbClr val="295F2D"/>
                </a:solidFill>
                <a:latin typeface="Bookman Old Style"/>
                <a:ea typeface="Bookman Old Style"/>
                <a:cs typeface="Bookman Old Style"/>
                <a:sym typeface="Bookman Old Style"/>
              </a:rPr>
              <a:t>Conclusion </a:t>
            </a:r>
            <a:endParaRPr sz="1400" b="1" i="0" u="none" strike="noStrike" cap="none">
              <a:solidFill>
                <a:srgbClr val="295F2D"/>
              </a:solidFill>
              <a:latin typeface="Bookman Old Style"/>
              <a:ea typeface="Bookman Old Style"/>
              <a:cs typeface="Bookman Old Style"/>
              <a:sym typeface="Bookman Old Style"/>
            </a:endParaRPr>
          </a:p>
        </p:txBody>
      </p:sp>
      <p:sp>
        <p:nvSpPr>
          <p:cNvPr id="368" name="Google Shape;368;p9"/>
          <p:cNvSpPr/>
          <p:nvPr/>
        </p:nvSpPr>
        <p:spPr>
          <a:xfrm>
            <a:off x="7862795" y="17687"/>
            <a:ext cx="243427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Partie II</a:t>
            </a:r>
            <a:endParaRPr sz="1100" b="1" i="0" u="none" strike="noStrike" cap="none">
              <a:solidFill>
                <a:srgbClr val="295F2D"/>
              </a:solidFill>
              <a:latin typeface="Bookman Old Style"/>
              <a:ea typeface="Bookman Old Style"/>
              <a:cs typeface="Bookman Old Style"/>
              <a:sym typeface="Bookman Old Style"/>
            </a:endParaRPr>
          </a:p>
        </p:txBody>
      </p:sp>
      <p:sp>
        <p:nvSpPr>
          <p:cNvPr id="369" name="Google Shape;369;p9"/>
          <p:cNvSpPr/>
          <p:nvPr/>
        </p:nvSpPr>
        <p:spPr>
          <a:xfrm>
            <a:off x="5741031" y="17687"/>
            <a:ext cx="2393001" cy="589966"/>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cxnSp>
        <p:nvCxnSpPr>
          <p:cNvPr id="370" name="Google Shape;370;p9"/>
          <p:cNvCxnSpPr/>
          <p:nvPr/>
        </p:nvCxnSpPr>
        <p:spPr>
          <a:xfrm>
            <a:off x="2160166" y="1000125"/>
            <a:ext cx="0" cy="4718287"/>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47"/>
              </a:srgbClr>
            </a:outerShdw>
          </a:effectLst>
        </p:spPr>
      </p:cxnSp>
      <p:cxnSp>
        <p:nvCxnSpPr>
          <p:cNvPr id="371" name="Google Shape;371;p9"/>
          <p:cNvCxnSpPr/>
          <p:nvPr/>
        </p:nvCxnSpPr>
        <p:spPr>
          <a:xfrm>
            <a:off x="2142195" y="1000125"/>
            <a:ext cx="9583905" cy="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47"/>
              </a:srgbClr>
            </a:outerShdw>
          </a:effectLst>
        </p:spPr>
      </p:cxnSp>
      <p:sp>
        <p:nvSpPr>
          <p:cNvPr id="372" name="Google Shape;372;p9"/>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10</a:t>
            </a:fld>
            <a:endParaRPr/>
          </a:p>
        </p:txBody>
      </p:sp>
      <p:sp>
        <p:nvSpPr>
          <p:cNvPr id="373" name="Google Shape;373;p9"/>
          <p:cNvSpPr/>
          <p:nvPr/>
        </p:nvSpPr>
        <p:spPr>
          <a:xfrm>
            <a:off x="2555550" y="1672300"/>
            <a:ext cx="2304300" cy="558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txBox="1"/>
          <p:nvPr/>
        </p:nvSpPr>
        <p:spPr>
          <a:xfrm>
            <a:off x="2641350" y="1713100"/>
            <a:ext cx="25095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900" b="1">
                <a:latin typeface="Calibri"/>
                <a:ea typeface="Calibri"/>
                <a:cs typeface="Calibri"/>
                <a:sym typeface="Calibri"/>
              </a:rPr>
              <a:t>II- Choix des indices : </a:t>
            </a:r>
            <a:endParaRPr sz="1900" b="1">
              <a:latin typeface="Calibri"/>
              <a:ea typeface="Calibri"/>
              <a:cs typeface="Calibri"/>
              <a:sym typeface="Calibri"/>
            </a:endParaRPr>
          </a:p>
        </p:txBody>
      </p:sp>
      <p:sp>
        <p:nvSpPr>
          <p:cNvPr id="375" name="Google Shape;375;p9"/>
          <p:cNvSpPr txBox="1"/>
          <p:nvPr/>
        </p:nvSpPr>
        <p:spPr>
          <a:xfrm>
            <a:off x="5276850" y="1466800"/>
            <a:ext cx="62790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700" dirty="0">
                <a:latin typeface="Calibri"/>
                <a:ea typeface="Calibri"/>
                <a:cs typeface="Calibri"/>
                <a:sym typeface="Calibri"/>
              </a:rPr>
              <a:t>Dans le but de classifier nos images, nous avons utilisé des indices qui nous ont permis de caractériser les différentes classes ( construction, voirie, sol nu, forêt..) </a:t>
            </a:r>
            <a:endParaRPr sz="1700" dirty="0">
              <a:latin typeface="Calibri"/>
              <a:ea typeface="Calibri"/>
              <a:cs typeface="Calibri"/>
              <a:sym typeface="Calibri"/>
            </a:endParaRPr>
          </a:p>
        </p:txBody>
      </p:sp>
      <p:sp>
        <p:nvSpPr>
          <p:cNvPr id="376" name="Google Shape;376;p9"/>
          <p:cNvSpPr/>
          <p:nvPr/>
        </p:nvSpPr>
        <p:spPr>
          <a:xfrm>
            <a:off x="5150850" y="1445650"/>
            <a:ext cx="6531000" cy="1011900"/>
          </a:xfrm>
          <a:prstGeom prst="roundRect">
            <a:avLst>
              <a:gd name="adj" fmla="val 16667"/>
            </a:avLst>
          </a:prstGeom>
          <a:noFill/>
          <a:ln w="9525" cap="flat" cmpd="sng">
            <a:solidFill>
              <a:srgbClr val="8888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6286325" y="2786075"/>
            <a:ext cx="1231200" cy="558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txBox="1"/>
          <p:nvPr/>
        </p:nvSpPr>
        <p:spPr>
          <a:xfrm>
            <a:off x="6581825" y="2818750"/>
            <a:ext cx="935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900" b="1">
                <a:latin typeface="Calibri"/>
                <a:ea typeface="Calibri"/>
                <a:cs typeface="Calibri"/>
                <a:sym typeface="Calibri"/>
              </a:rPr>
              <a:t>NDBI</a:t>
            </a:r>
            <a:endParaRPr sz="1900" b="1">
              <a:latin typeface="Calibri"/>
              <a:ea typeface="Calibri"/>
              <a:cs typeface="Calibri"/>
              <a:sym typeface="Calibri"/>
            </a:endParaRPr>
          </a:p>
        </p:txBody>
      </p:sp>
      <p:sp>
        <p:nvSpPr>
          <p:cNvPr id="379" name="Google Shape;379;p9"/>
          <p:cNvSpPr/>
          <p:nvPr/>
        </p:nvSpPr>
        <p:spPr>
          <a:xfrm>
            <a:off x="3262625" y="2786075"/>
            <a:ext cx="1231200" cy="558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txBox="1"/>
          <p:nvPr/>
        </p:nvSpPr>
        <p:spPr>
          <a:xfrm>
            <a:off x="3558125" y="2818750"/>
            <a:ext cx="935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900" b="1">
                <a:latin typeface="Calibri"/>
                <a:ea typeface="Calibri"/>
                <a:cs typeface="Calibri"/>
                <a:sym typeface="Calibri"/>
              </a:rPr>
              <a:t>NDVI</a:t>
            </a:r>
            <a:endParaRPr sz="1900" b="1">
              <a:latin typeface="Calibri"/>
              <a:ea typeface="Calibri"/>
              <a:cs typeface="Calibri"/>
              <a:sym typeface="Calibri"/>
            </a:endParaRPr>
          </a:p>
        </p:txBody>
      </p:sp>
      <p:sp>
        <p:nvSpPr>
          <p:cNvPr id="381" name="Google Shape;381;p9"/>
          <p:cNvSpPr/>
          <p:nvPr/>
        </p:nvSpPr>
        <p:spPr>
          <a:xfrm>
            <a:off x="9365650" y="2786075"/>
            <a:ext cx="1231200" cy="558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txBox="1"/>
          <p:nvPr/>
        </p:nvSpPr>
        <p:spPr>
          <a:xfrm>
            <a:off x="9801375" y="2826875"/>
            <a:ext cx="420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900" b="1">
                <a:latin typeface="Calibri"/>
                <a:ea typeface="Calibri"/>
                <a:cs typeface="Calibri"/>
                <a:sym typeface="Calibri"/>
              </a:rPr>
              <a:t>IB</a:t>
            </a:r>
            <a:endParaRPr sz="1900" b="1">
              <a:latin typeface="Calibri"/>
              <a:ea typeface="Calibri"/>
              <a:cs typeface="Calibri"/>
              <a:sym typeface="Calibri"/>
            </a:endParaRPr>
          </a:p>
        </p:txBody>
      </p:sp>
      <p:sp>
        <p:nvSpPr>
          <p:cNvPr id="383" name="Google Shape;383;p9"/>
          <p:cNvSpPr txBox="1"/>
          <p:nvPr/>
        </p:nvSpPr>
        <p:spPr>
          <a:xfrm>
            <a:off x="2545550" y="3557450"/>
            <a:ext cx="2731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a:latin typeface="Calibri"/>
                <a:ea typeface="Calibri"/>
                <a:cs typeface="Calibri"/>
                <a:sym typeface="Calibri"/>
              </a:rPr>
              <a:t>Permet la détection des végétaux, en utilisant le contraste entre les bandes spectrales R et PIR</a:t>
            </a:r>
            <a:endParaRPr>
              <a:latin typeface="Calibri"/>
              <a:ea typeface="Calibri"/>
              <a:cs typeface="Calibri"/>
              <a:sym typeface="Calibri"/>
            </a:endParaRPr>
          </a:p>
          <a:p>
            <a:pPr marL="0" lvl="0" indent="0" algn="l" rtl="0">
              <a:spcBef>
                <a:spcPts val="0"/>
              </a:spcBef>
              <a:spcAft>
                <a:spcPts val="0"/>
              </a:spcAft>
              <a:buNone/>
            </a:pPr>
            <a:r>
              <a:rPr lang="fr-FR">
                <a:latin typeface="Calibri"/>
                <a:ea typeface="Calibri"/>
                <a:cs typeface="Calibri"/>
                <a:sym typeface="Calibri"/>
              </a:rPr>
              <a:t> </a:t>
            </a:r>
            <a:endParaRPr>
              <a:latin typeface="Calibri"/>
              <a:ea typeface="Calibri"/>
              <a:cs typeface="Calibri"/>
              <a:sym typeface="Calibri"/>
            </a:endParaRPr>
          </a:p>
        </p:txBody>
      </p:sp>
      <p:sp>
        <p:nvSpPr>
          <p:cNvPr id="384" name="Google Shape;384;p9"/>
          <p:cNvSpPr txBox="1"/>
          <p:nvPr/>
        </p:nvSpPr>
        <p:spPr>
          <a:xfrm>
            <a:off x="5612538" y="3557450"/>
            <a:ext cx="2731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FR">
                <a:latin typeface="Calibri"/>
                <a:ea typeface="Calibri"/>
                <a:cs typeface="Calibri"/>
                <a:sym typeface="Calibri"/>
              </a:rPr>
              <a:t>met en évidence les zones</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r-FR">
                <a:latin typeface="Calibri"/>
                <a:ea typeface="Calibri"/>
                <a:cs typeface="Calibri"/>
                <a:sym typeface="Calibri"/>
              </a:rPr>
              <a:t>urbaines où il y a généralement une réflectance plus élevée dans la région de (SWIR), par rapport à la région (NIR).</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385" name="Google Shape;385;p9"/>
          <p:cNvSpPr txBox="1"/>
          <p:nvPr/>
        </p:nvSpPr>
        <p:spPr>
          <a:xfrm>
            <a:off x="8646225" y="3559300"/>
            <a:ext cx="2731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FR">
                <a:solidFill>
                  <a:schemeClr val="dk1"/>
                </a:solidFill>
                <a:latin typeface="Calibri"/>
                <a:ea typeface="Calibri"/>
                <a:cs typeface="Calibri"/>
                <a:sym typeface="Calibri"/>
              </a:rPr>
              <a:t>permet de dissocier les surfaces minérales des couvertures végétales de sorte que les bâtiments et sols nu sont des surfaces réfléchissantes,</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
        <p:nvSpPr>
          <p:cNvPr id="386" name="Google Shape;386;p9"/>
          <p:cNvSpPr/>
          <p:nvPr/>
        </p:nvSpPr>
        <p:spPr>
          <a:xfrm>
            <a:off x="2555525" y="3577400"/>
            <a:ext cx="2645400" cy="1337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5579238" y="3577400"/>
            <a:ext cx="2645400" cy="1337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8658550" y="3577400"/>
            <a:ext cx="2645400" cy="1337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2834075" y="4971550"/>
            <a:ext cx="2088300" cy="836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5857800" y="4971550"/>
            <a:ext cx="2088300" cy="836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8967675" y="4971550"/>
            <a:ext cx="2088300" cy="836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2" name="Google Shape;392;p9"/>
          <p:cNvPicPr preferRelativeResize="0"/>
          <p:nvPr/>
        </p:nvPicPr>
        <p:blipFill>
          <a:blip r:embed="rId4">
            <a:alphaModFix/>
          </a:blip>
          <a:stretch>
            <a:fillRect/>
          </a:stretch>
        </p:blipFill>
        <p:spPr>
          <a:xfrm>
            <a:off x="3078125" y="5094625"/>
            <a:ext cx="1447800" cy="590550"/>
          </a:xfrm>
          <a:prstGeom prst="rect">
            <a:avLst/>
          </a:prstGeom>
          <a:noFill/>
          <a:ln>
            <a:noFill/>
          </a:ln>
        </p:spPr>
      </p:pic>
      <p:pic>
        <p:nvPicPr>
          <p:cNvPr id="393" name="Google Shape;393;p9"/>
          <p:cNvPicPr preferRelativeResize="0"/>
          <p:nvPr/>
        </p:nvPicPr>
        <p:blipFill>
          <a:blip r:embed="rId5">
            <a:alphaModFix/>
          </a:blip>
          <a:stretch>
            <a:fillRect/>
          </a:stretch>
        </p:blipFill>
        <p:spPr>
          <a:xfrm>
            <a:off x="9014225" y="5133925"/>
            <a:ext cx="1996500" cy="511950"/>
          </a:xfrm>
          <a:prstGeom prst="rect">
            <a:avLst/>
          </a:prstGeom>
          <a:noFill/>
          <a:ln>
            <a:noFill/>
          </a:ln>
        </p:spPr>
      </p:pic>
      <p:pic>
        <p:nvPicPr>
          <p:cNvPr id="394" name="Google Shape;394;p9"/>
          <p:cNvPicPr preferRelativeResize="0"/>
          <p:nvPr/>
        </p:nvPicPr>
        <p:blipFill>
          <a:blip r:embed="rId6">
            <a:alphaModFix/>
          </a:blip>
          <a:stretch>
            <a:fillRect/>
          </a:stretch>
        </p:blipFill>
        <p:spPr>
          <a:xfrm>
            <a:off x="5913924" y="5133925"/>
            <a:ext cx="1996500" cy="571497"/>
          </a:xfrm>
          <a:prstGeom prst="rect">
            <a:avLst/>
          </a:prstGeom>
          <a:noFill/>
          <a:ln>
            <a:noFill/>
          </a:ln>
        </p:spPr>
      </p:pic>
      <p:sp>
        <p:nvSpPr>
          <p:cNvPr id="395" name="Google Shape;395;p9"/>
          <p:cNvSpPr/>
          <p:nvPr/>
        </p:nvSpPr>
        <p:spPr>
          <a:xfrm>
            <a:off x="3801475" y="3344675"/>
            <a:ext cx="169800" cy="232800"/>
          </a:xfrm>
          <a:prstGeom prst="down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6876588" y="3344675"/>
            <a:ext cx="169800" cy="232800"/>
          </a:xfrm>
          <a:prstGeom prst="down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9896350" y="3324225"/>
            <a:ext cx="169800" cy="232800"/>
          </a:xfrm>
          <a:prstGeom prst="down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8" name="Google Shape;398;p9"/>
          <p:cNvCxnSpPr>
            <a:stCxn id="399" idx="4"/>
          </p:cNvCxnSpPr>
          <p:nvPr/>
        </p:nvCxnSpPr>
        <p:spPr>
          <a:xfrm>
            <a:off x="189394" y="2387198"/>
            <a:ext cx="10200" cy="2035200"/>
          </a:xfrm>
          <a:prstGeom prst="straightConnector1">
            <a:avLst/>
          </a:prstGeom>
          <a:noFill/>
          <a:ln w="76200" cap="flat" cmpd="dbl">
            <a:solidFill>
              <a:schemeClr val="accent3"/>
            </a:solidFill>
            <a:prstDash val="solid"/>
            <a:round/>
            <a:headEnd type="none" w="med" len="med"/>
            <a:tailEnd type="none" w="med" len="med"/>
          </a:ln>
        </p:spPr>
      </p:cxnSp>
      <p:sp>
        <p:nvSpPr>
          <p:cNvPr id="399" name="Google Shape;399;p9"/>
          <p:cNvSpPr/>
          <p:nvPr/>
        </p:nvSpPr>
        <p:spPr>
          <a:xfrm>
            <a:off x="88444" y="2185298"/>
            <a:ext cx="201900" cy="201900"/>
          </a:xfrm>
          <a:prstGeom prst="flowChartConnector">
            <a:avLst/>
          </a:prstGeom>
          <a:solidFill>
            <a:srgbClr val="974806"/>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400" name="Google Shape;400;p9"/>
          <p:cNvSpPr/>
          <p:nvPr/>
        </p:nvSpPr>
        <p:spPr>
          <a:xfrm>
            <a:off x="361322" y="2007148"/>
            <a:ext cx="1626900" cy="558300"/>
          </a:xfrm>
          <a:prstGeom prst="roundRect">
            <a:avLst>
              <a:gd name="adj" fmla="val 16667"/>
            </a:avLst>
          </a:prstGeom>
          <a:solidFill>
            <a:srgbClr val="974806"/>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E67C"/>
              </a:buClr>
              <a:buSzPts val="1400"/>
              <a:buFont typeface="Bookman Old Style"/>
              <a:buNone/>
            </a:pPr>
            <a:r>
              <a:rPr lang="fr-FR" sz="1400" b="1">
                <a:solidFill>
                  <a:srgbClr val="FFE67C"/>
                </a:solidFill>
                <a:latin typeface="Bookman Old Style"/>
                <a:ea typeface="Bookman Old Style"/>
                <a:cs typeface="Bookman Old Style"/>
                <a:sym typeface="Bookman Old Style"/>
              </a:rPr>
              <a:t>Classification par Arbre de décision</a:t>
            </a:r>
            <a:r>
              <a:rPr lang="fr-FR" sz="1200" b="1">
                <a:solidFill>
                  <a:srgbClr val="FFE67C"/>
                </a:solidFill>
                <a:latin typeface="Bookman Old Style"/>
                <a:ea typeface="Bookman Old Style"/>
                <a:cs typeface="Bookman Old Style"/>
                <a:sym typeface="Bookman Old Style"/>
              </a:rPr>
              <a:t> </a:t>
            </a:r>
            <a:endParaRPr sz="1200" b="1" i="0" u="none" strike="noStrike" cap="none">
              <a:solidFill>
                <a:srgbClr val="FFE67C"/>
              </a:solidFill>
              <a:latin typeface="Bookman Old Style"/>
              <a:ea typeface="Bookman Old Style"/>
              <a:cs typeface="Bookman Old Style"/>
              <a:sym typeface="Bookman Old Style"/>
            </a:endParaRPr>
          </a:p>
        </p:txBody>
      </p:sp>
      <p:sp>
        <p:nvSpPr>
          <p:cNvPr id="401" name="Google Shape;401;p9"/>
          <p:cNvSpPr/>
          <p:nvPr/>
        </p:nvSpPr>
        <p:spPr>
          <a:xfrm>
            <a:off x="359966" y="3048000"/>
            <a:ext cx="1626900" cy="5583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400" b="1">
                <a:solidFill>
                  <a:srgbClr val="FFE67C"/>
                </a:solidFill>
                <a:latin typeface="Bookman Old Style"/>
                <a:ea typeface="Bookman Old Style"/>
                <a:cs typeface="Bookman Old Style"/>
                <a:sym typeface="Bookman Old Style"/>
              </a:rPr>
              <a:t>Classification Par RN </a:t>
            </a:r>
            <a:endParaRPr/>
          </a:p>
        </p:txBody>
      </p:sp>
      <p:sp>
        <p:nvSpPr>
          <p:cNvPr id="402" name="Google Shape;402;p9"/>
          <p:cNvSpPr/>
          <p:nvPr/>
        </p:nvSpPr>
        <p:spPr>
          <a:xfrm>
            <a:off x="361354" y="4088850"/>
            <a:ext cx="1626900" cy="5583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Comparaison</a:t>
            </a:r>
            <a:endParaRPr/>
          </a:p>
        </p:txBody>
      </p:sp>
      <p:sp>
        <p:nvSpPr>
          <p:cNvPr id="403" name="Google Shape;403;p9"/>
          <p:cNvSpPr/>
          <p:nvPr/>
        </p:nvSpPr>
        <p:spPr>
          <a:xfrm>
            <a:off x="118219" y="4267098"/>
            <a:ext cx="201900" cy="201900"/>
          </a:xfrm>
          <a:prstGeom prst="flowChartConnector">
            <a:avLst/>
          </a:prstGeom>
          <a:solidFill>
            <a:srgbClr val="93C47D"/>
          </a:solidFill>
          <a:ln w="9525" cap="flat" cmpd="sng">
            <a:solidFill>
              <a:srgbClr val="B6D7A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404" name="Google Shape;404;p9"/>
          <p:cNvSpPr/>
          <p:nvPr/>
        </p:nvSpPr>
        <p:spPr>
          <a:xfrm>
            <a:off x="118219" y="3226198"/>
            <a:ext cx="201900" cy="201900"/>
          </a:xfrm>
          <a:prstGeom prst="flowChartConnector">
            <a:avLst/>
          </a:prstGeom>
          <a:solidFill>
            <a:srgbClr val="93C47D"/>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cxnSp>
        <p:nvCxnSpPr>
          <p:cNvPr id="410" name="Google Shape;410;p10"/>
          <p:cNvCxnSpPr/>
          <p:nvPr/>
        </p:nvCxnSpPr>
        <p:spPr>
          <a:xfrm rot="10800000" flipH="1">
            <a:off x="-13924" y="6093296"/>
            <a:ext cx="12241213" cy="140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1"/>
              </a:srgbClr>
            </a:outerShdw>
          </a:effectLst>
        </p:spPr>
      </p:cxnSp>
      <p:pic>
        <p:nvPicPr>
          <p:cNvPr id="411" name="Google Shape;411;p10"/>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412" name="Google Shape;412;p10"/>
          <p:cNvSpPr txBox="1"/>
          <p:nvPr/>
        </p:nvSpPr>
        <p:spPr>
          <a:xfrm>
            <a:off x="9801371" y="5799519"/>
            <a:ext cx="431999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3" name="Google Shape;413;p10"/>
          <p:cNvSpPr/>
          <p:nvPr/>
        </p:nvSpPr>
        <p:spPr>
          <a:xfrm>
            <a:off x="-72082" y="17687"/>
            <a:ext cx="2088232" cy="619019"/>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414" name="Google Shape;414;p10"/>
          <p:cNvSpPr/>
          <p:nvPr/>
        </p:nvSpPr>
        <p:spPr>
          <a:xfrm>
            <a:off x="1728118" y="17687"/>
            <a:ext cx="230425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415" name="Google Shape;415;p10" descr="L'orge (Hordeum vulgare)"/>
          <p:cNvSpPr/>
          <p:nvPr/>
        </p:nvSpPr>
        <p:spPr>
          <a:xfrm>
            <a:off x="155575" y="-171400"/>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 name="Google Shape;416;p10"/>
          <p:cNvSpPr/>
          <p:nvPr/>
        </p:nvSpPr>
        <p:spPr>
          <a:xfrm>
            <a:off x="3744342" y="17687"/>
            <a:ext cx="227283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417" name="Google Shape;417;p10"/>
          <p:cNvSpPr/>
          <p:nvPr/>
        </p:nvSpPr>
        <p:spPr>
          <a:xfrm>
            <a:off x="5729944" y="17687"/>
            <a:ext cx="240688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i="0" u="none" strike="noStrike" cap="none">
                <a:solidFill>
                  <a:srgbClr val="295F2D"/>
                </a:solidFill>
                <a:latin typeface="Bookman Old Style"/>
                <a:ea typeface="Bookman Old Style"/>
                <a:cs typeface="Bookman Old Style"/>
                <a:sym typeface="Bookman Old Style"/>
              </a:rPr>
              <a:t>Partie I : Télédetection</a:t>
            </a:r>
            <a:endParaRPr sz="1100" b="1" i="0" u="none" strike="noStrike" cap="none">
              <a:solidFill>
                <a:srgbClr val="295F2D"/>
              </a:solidFill>
              <a:latin typeface="Bookman Old Style"/>
              <a:ea typeface="Bookman Old Style"/>
              <a:cs typeface="Bookman Old Style"/>
              <a:sym typeface="Bookman Old Style"/>
            </a:endParaRPr>
          </a:p>
        </p:txBody>
      </p:sp>
      <p:sp>
        <p:nvSpPr>
          <p:cNvPr id="418" name="Google Shape;418;p10"/>
          <p:cNvSpPr/>
          <p:nvPr/>
        </p:nvSpPr>
        <p:spPr>
          <a:xfrm>
            <a:off x="10009038" y="17687"/>
            <a:ext cx="2232248"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sz="1400" b="1">
                <a:solidFill>
                  <a:srgbClr val="295F2D"/>
                </a:solidFill>
                <a:latin typeface="Bookman Old Style"/>
                <a:ea typeface="Bookman Old Style"/>
                <a:cs typeface="Bookman Old Style"/>
                <a:sym typeface="Bookman Old Style"/>
              </a:rPr>
              <a:t>Conclusion </a:t>
            </a:r>
            <a:endParaRPr sz="1400" b="1" i="0" u="none" strike="noStrike" cap="none">
              <a:solidFill>
                <a:srgbClr val="295F2D"/>
              </a:solidFill>
              <a:latin typeface="Bookman Old Style"/>
              <a:ea typeface="Bookman Old Style"/>
              <a:cs typeface="Bookman Old Style"/>
              <a:sym typeface="Bookman Old Style"/>
            </a:endParaRPr>
          </a:p>
        </p:txBody>
      </p:sp>
      <p:sp>
        <p:nvSpPr>
          <p:cNvPr id="419" name="Google Shape;419;p10"/>
          <p:cNvSpPr/>
          <p:nvPr/>
        </p:nvSpPr>
        <p:spPr>
          <a:xfrm>
            <a:off x="7848798" y="17687"/>
            <a:ext cx="243427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 </a:t>
            </a:r>
            <a:endParaRPr sz="1100" b="1" i="0" u="none" strike="noStrike" cap="none">
              <a:solidFill>
                <a:srgbClr val="295F2D"/>
              </a:solidFill>
              <a:latin typeface="Bookman Old Style"/>
              <a:ea typeface="Bookman Old Style"/>
              <a:cs typeface="Bookman Old Style"/>
              <a:sym typeface="Bookman Old Style"/>
            </a:endParaRPr>
          </a:p>
        </p:txBody>
      </p:sp>
      <p:sp>
        <p:nvSpPr>
          <p:cNvPr id="420" name="Google Shape;420;p10"/>
          <p:cNvSpPr/>
          <p:nvPr/>
        </p:nvSpPr>
        <p:spPr>
          <a:xfrm>
            <a:off x="5741031" y="17687"/>
            <a:ext cx="2393001" cy="589966"/>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cxnSp>
        <p:nvCxnSpPr>
          <p:cNvPr id="421" name="Google Shape;421;p10"/>
          <p:cNvCxnSpPr/>
          <p:nvPr/>
        </p:nvCxnSpPr>
        <p:spPr>
          <a:xfrm>
            <a:off x="2160166" y="1000125"/>
            <a:ext cx="0" cy="4718287"/>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47"/>
              </a:srgbClr>
            </a:outerShdw>
          </a:effectLst>
        </p:spPr>
      </p:cxnSp>
      <p:cxnSp>
        <p:nvCxnSpPr>
          <p:cNvPr id="422" name="Google Shape;422;p10"/>
          <p:cNvCxnSpPr/>
          <p:nvPr/>
        </p:nvCxnSpPr>
        <p:spPr>
          <a:xfrm>
            <a:off x="2142195" y="1000125"/>
            <a:ext cx="9583905" cy="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47"/>
              </a:srgbClr>
            </a:outerShdw>
          </a:effectLst>
        </p:spPr>
      </p:cxnSp>
      <p:sp>
        <p:nvSpPr>
          <p:cNvPr id="423" name="Google Shape;423;p10"/>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11</a:t>
            </a:fld>
            <a:endParaRPr/>
          </a:p>
        </p:txBody>
      </p:sp>
      <p:sp>
        <p:nvSpPr>
          <p:cNvPr id="424" name="Google Shape;424;p10"/>
          <p:cNvSpPr/>
          <p:nvPr/>
        </p:nvSpPr>
        <p:spPr>
          <a:xfrm>
            <a:off x="2555550" y="1672300"/>
            <a:ext cx="2004300" cy="558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0"/>
          <p:cNvSpPr txBox="1"/>
          <p:nvPr/>
        </p:nvSpPr>
        <p:spPr>
          <a:xfrm>
            <a:off x="2641350" y="1713100"/>
            <a:ext cx="2004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900" b="1">
                <a:latin typeface="Calibri"/>
                <a:ea typeface="Calibri"/>
                <a:cs typeface="Calibri"/>
                <a:sym typeface="Calibri"/>
              </a:rPr>
              <a:t>III- Classification: </a:t>
            </a:r>
            <a:endParaRPr sz="1900" b="1">
              <a:latin typeface="Calibri"/>
              <a:ea typeface="Calibri"/>
              <a:cs typeface="Calibri"/>
              <a:sym typeface="Calibri"/>
            </a:endParaRPr>
          </a:p>
        </p:txBody>
      </p:sp>
      <p:sp>
        <p:nvSpPr>
          <p:cNvPr id="426" name="Google Shape;426;p10"/>
          <p:cNvSpPr txBox="1"/>
          <p:nvPr/>
        </p:nvSpPr>
        <p:spPr>
          <a:xfrm>
            <a:off x="5081225" y="1413750"/>
            <a:ext cx="62790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FR" sz="1700">
                <a:latin typeface="Calibri"/>
                <a:ea typeface="Calibri"/>
                <a:cs typeface="Calibri"/>
                <a:sym typeface="Calibri"/>
              </a:rPr>
              <a:t>Pour caractériser les différentes classes, nous avons opté pour l’arbre de décision ci-dessous, en commençant d’abord par la création des différents indices. </a:t>
            </a:r>
            <a:endParaRPr sz="1700">
              <a:latin typeface="Calibri"/>
              <a:ea typeface="Calibri"/>
              <a:cs typeface="Calibri"/>
              <a:sym typeface="Calibri"/>
            </a:endParaRPr>
          </a:p>
          <a:p>
            <a:pPr marL="0" lvl="0" indent="0" algn="l" rtl="0">
              <a:spcBef>
                <a:spcPts val="0"/>
              </a:spcBef>
              <a:spcAft>
                <a:spcPts val="0"/>
              </a:spcAft>
              <a:buNone/>
            </a:pPr>
            <a:endParaRPr sz="1700">
              <a:latin typeface="Calibri"/>
              <a:ea typeface="Calibri"/>
              <a:cs typeface="Calibri"/>
              <a:sym typeface="Calibri"/>
            </a:endParaRPr>
          </a:p>
        </p:txBody>
      </p:sp>
      <p:sp>
        <p:nvSpPr>
          <p:cNvPr id="427" name="Google Shape;427;p10"/>
          <p:cNvSpPr/>
          <p:nvPr/>
        </p:nvSpPr>
        <p:spPr>
          <a:xfrm>
            <a:off x="4955225" y="1445650"/>
            <a:ext cx="6531000" cy="1011900"/>
          </a:xfrm>
          <a:prstGeom prst="roundRect">
            <a:avLst>
              <a:gd name="adj" fmla="val 16667"/>
            </a:avLst>
          </a:prstGeom>
          <a:noFill/>
          <a:ln w="9525" cap="flat" cmpd="sng">
            <a:solidFill>
              <a:srgbClr val="8888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8" name="Google Shape;428;p10"/>
          <p:cNvPicPr preferRelativeResize="0"/>
          <p:nvPr/>
        </p:nvPicPr>
        <p:blipFill>
          <a:blip r:embed="rId4">
            <a:alphaModFix/>
          </a:blip>
          <a:stretch>
            <a:fillRect/>
          </a:stretch>
        </p:blipFill>
        <p:spPr>
          <a:xfrm>
            <a:off x="4106779" y="2703800"/>
            <a:ext cx="5999404" cy="3143246"/>
          </a:xfrm>
          <a:prstGeom prst="rect">
            <a:avLst/>
          </a:prstGeom>
          <a:noFill/>
          <a:ln>
            <a:noFill/>
          </a:ln>
        </p:spPr>
      </p:pic>
      <p:cxnSp>
        <p:nvCxnSpPr>
          <p:cNvPr id="429" name="Google Shape;429;p10"/>
          <p:cNvCxnSpPr>
            <a:stCxn id="430" idx="4"/>
          </p:cNvCxnSpPr>
          <p:nvPr/>
        </p:nvCxnSpPr>
        <p:spPr>
          <a:xfrm>
            <a:off x="189394" y="2387198"/>
            <a:ext cx="10200" cy="2035200"/>
          </a:xfrm>
          <a:prstGeom prst="straightConnector1">
            <a:avLst/>
          </a:prstGeom>
          <a:noFill/>
          <a:ln w="76200" cap="flat" cmpd="dbl">
            <a:solidFill>
              <a:schemeClr val="accent3"/>
            </a:solidFill>
            <a:prstDash val="solid"/>
            <a:round/>
            <a:headEnd type="none" w="med" len="med"/>
            <a:tailEnd type="none" w="med" len="med"/>
          </a:ln>
        </p:spPr>
      </p:cxnSp>
      <p:sp>
        <p:nvSpPr>
          <p:cNvPr id="430" name="Google Shape;430;p10"/>
          <p:cNvSpPr/>
          <p:nvPr/>
        </p:nvSpPr>
        <p:spPr>
          <a:xfrm>
            <a:off x="88444" y="2185298"/>
            <a:ext cx="201900" cy="201900"/>
          </a:xfrm>
          <a:prstGeom prst="flowChartConnector">
            <a:avLst/>
          </a:prstGeom>
          <a:solidFill>
            <a:srgbClr val="974806"/>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431" name="Google Shape;431;p10"/>
          <p:cNvSpPr/>
          <p:nvPr/>
        </p:nvSpPr>
        <p:spPr>
          <a:xfrm>
            <a:off x="361322" y="2007148"/>
            <a:ext cx="1626900" cy="558300"/>
          </a:xfrm>
          <a:prstGeom prst="roundRect">
            <a:avLst>
              <a:gd name="adj" fmla="val 16667"/>
            </a:avLst>
          </a:prstGeom>
          <a:solidFill>
            <a:srgbClr val="974806"/>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E67C"/>
              </a:buClr>
              <a:buSzPts val="1400"/>
              <a:buFont typeface="Bookman Old Style"/>
              <a:buNone/>
            </a:pPr>
            <a:r>
              <a:rPr lang="fr-FR" sz="1400" b="1">
                <a:solidFill>
                  <a:srgbClr val="FFE67C"/>
                </a:solidFill>
                <a:latin typeface="Bookman Old Style"/>
                <a:ea typeface="Bookman Old Style"/>
                <a:cs typeface="Bookman Old Style"/>
                <a:sym typeface="Bookman Old Style"/>
              </a:rPr>
              <a:t>Classification par Arbre de décision</a:t>
            </a:r>
            <a:r>
              <a:rPr lang="fr-FR" sz="1200" b="1">
                <a:solidFill>
                  <a:srgbClr val="FFE67C"/>
                </a:solidFill>
                <a:latin typeface="Bookman Old Style"/>
                <a:ea typeface="Bookman Old Style"/>
                <a:cs typeface="Bookman Old Style"/>
                <a:sym typeface="Bookman Old Style"/>
              </a:rPr>
              <a:t> </a:t>
            </a:r>
            <a:endParaRPr sz="1200" b="1" i="0" u="none" strike="noStrike" cap="none">
              <a:solidFill>
                <a:srgbClr val="FFE67C"/>
              </a:solidFill>
              <a:latin typeface="Bookman Old Style"/>
              <a:ea typeface="Bookman Old Style"/>
              <a:cs typeface="Bookman Old Style"/>
              <a:sym typeface="Bookman Old Style"/>
            </a:endParaRPr>
          </a:p>
        </p:txBody>
      </p:sp>
      <p:sp>
        <p:nvSpPr>
          <p:cNvPr id="432" name="Google Shape;432;p10"/>
          <p:cNvSpPr/>
          <p:nvPr/>
        </p:nvSpPr>
        <p:spPr>
          <a:xfrm>
            <a:off x="359966" y="3048000"/>
            <a:ext cx="1626900" cy="5583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400" b="1">
                <a:solidFill>
                  <a:srgbClr val="FFE67C"/>
                </a:solidFill>
                <a:latin typeface="Bookman Old Style"/>
                <a:ea typeface="Bookman Old Style"/>
                <a:cs typeface="Bookman Old Style"/>
                <a:sym typeface="Bookman Old Style"/>
              </a:rPr>
              <a:t>Classification Par RN </a:t>
            </a:r>
            <a:endParaRPr/>
          </a:p>
        </p:txBody>
      </p:sp>
      <p:sp>
        <p:nvSpPr>
          <p:cNvPr id="433" name="Google Shape;433;p10"/>
          <p:cNvSpPr/>
          <p:nvPr/>
        </p:nvSpPr>
        <p:spPr>
          <a:xfrm>
            <a:off x="361354" y="4088850"/>
            <a:ext cx="1626900" cy="5583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Comparaison</a:t>
            </a:r>
            <a:endParaRPr/>
          </a:p>
        </p:txBody>
      </p:sp>
      <p:sp>
        <p:nvSpPr>
          <p:cNvPr id="434" name="Google Shape;434;p10"/>
          <p:cNvSpPr/>
          <p:nvPr/>
        </p:nvSpPr>
        <p:spPr>
          <a:xfrm>
            <a:off x="118219" y="4267098"/>
            <a:ext cx="201900" cy="201900"/>
          </a:xfrm>
          <a:prstGeom prst="flowChartConnector">
            <a:avLst/>
          </a:prstGeom>
          <a:solidFill>
            <a:srgbClr val="93C47D"/>
          </a:solidFill>
          <a:ln w="9525" cap="flat" cmpd="sng">
            <a:solidFill>
              <a:srgbClr val="B6D7A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435" name="Google Shape;435;p10"/>
          <p:cNvSpPr/>
          <p:nvPr/>
        </p:nvSpPr>
        <p:spPr>
          <a:xfrm>
            <a:off x="118219" y="3226198"/>
            <a:ext cx="201900" cy="201900"/>
          </a:xfrm>
          <a:prstGeom prst="flowChartConnector">
            <a:avLst/>
          </a:prstGeom>
          <a:solidFill>
            <a:srgbClr val="93C47D"/>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cxnSp>
        <p:nvCxnSpPr>
          <p:cNvPr id="441" name="Google Shape;441;p11"/>
          <p:cNvCxnSpPr/>
          <p:nvPr/>
        </p:nvCxnSpPr>
        <p:spPr>
          <a:xfrm rot="10800000" flipH="1">
            <a:off x="-13924" y="6093296"/>
            <a:ext cx="12241213" cy="140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1"/>
              </a:srgbClr>
            </a:outerShdw>
          </a:effectLst>
        </p:spPr>
      </p:cxnSp>
      <p:pic>
        <p:nvPicPr>
          <p:cNvPr id="442" name="Google Shape;442;p11"/>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443" name="Google Shape;443;p11"/>
          <p:cNvSpPr txBox="1"/>
          <p:nvPr/>
        </p:nvSpPr>
        <p:spPr>
          <a:xfrm>
            <a:off x="9801371" y="5799519"/>
            <a:ext cx="431999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4" name="Google Shape;444;p11"/>
          <p:cNvSpPr/>
          <p:nvPr/>
        </p:nvSpPr>
        <p:spPr>
          <a:xfrm>
            <a:off x="-72082" y="17687"/>
            <a:ext cx="2088232" cy="619019"/>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445" name="Google Shape;445;p11"/>
          <p:cNvSpPr/>
          <p:nvPr/>
        </p:nvSpPr>
        <p:spPr>
          <a:xfrm>
            <a:off x="1728118" y="17687"/>
            <a:ext cx="230425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446" name="Google Shape;446;p11" descr="L'orge (Hordeum vulgare)"/>
          <p:cNvSpPr/>
          <p:nvPr/>
        </p:nvSpPr>
        <p:spPr>
          <a:xfrm>
            <a:off x="155575" y="-171400"/>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 name="Google Shape;447;p11"/>
          <p:cNvSpPr/>
          <p:nvPr/>
        </p:nvSpPr>
        <p:spPr>
          <a:xfrm>
            <a:off x="3744342" y="17687"/>
            <a:ext cx="227283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448" name="Google Shape;448;p11"/>
          <p:cNvSpPr/>
          <p:nvPr/>
        </p:nvSpPr>
        <p:spPr>
          <a:xfrm>
            <a:off x="5729944" y="17687"/>
            <a:ext cx="240688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i="0" u="none" strike="noStrike" cap="none">
                <a:solidFill>
                  <a:srgbClr val="295F2D"/>
                </a:solidFill>
                <a:latin typeface="Bookman Old Style"/>
                <a:ea typeface="Bookman Old Style"/>
                <a:cs typeface="Bookman Old Style"/>
                <a:sym typeface="Bookman Old Style"/>
              </a:rPr>
              <a:t>Partie I : Télédetection</a:t>
            </a:r>
            <a:endParaRPr sz="1100" b="1" i="0" u="none" strike="noStrike" cap="none">
              <a:solidFill>
                <a:srgbClr val="295F2D"/>
              </a:solidFill>
              <a:latin typeface="Bookman Old Style"/>
              <a:ea typeface="Bookman Old Style"/>
              <a:cs typeface="Bookman Old Style"/>
              <a:sym typeface="Bookman Old Style"/>
            </a:endParaRPr>
          </a:p>
        </p:txBody>
      </p:sp>
      <p:sp>
        <p:nvSpPr>
          <p:cNvPr id="449" name="Google Shape;449;p11"/>
          <p:cNvSpPr/>
          <p:nvPr/>
        </p:nvSpPr>
        <p:spPr>
          <a:xfrm>
            <a:off x="10009038" y="17687"/>
            <a:ext cx="2232248"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b="1">
                <a:solidFill>
                  <a:srgbClr val="295F2D"/>
                </a:solidFill>
                <a:latin typeface="Bookman Old Style"/>
                <a:ea typeface="Bookman Old Style"/>
                <a:cs typeface="Bookman Old Style"/>
                <a:sym typeface="Bookman Old Style"/>
              </a:rPr>
              <a:t>Conclusion</a:t>
            </a:r>
            <a:endParaRPr sz="1400" b="1" i="0" u="none" strike="noStrike" cap="none">
              <a:solidFill>
                <a:srgbClr val="295F2D"/>
              </a:solidFill>
              <a:latin typeface="Bookman Old Style"/>
              <a:ea typeface="Bookman Old Style"/>
              <a:cs typeface="Bookman Old Style"/>
              <a:sym typeface="Bookman Old Style"/>
            </a:endParaRPr>
          </a:p>
        </p:txBody>
      </p:sp>
      <p:sp>
        <p:nvSpPr>
          <p:cNvPr id="450" name="Google Shape;450;p11"/>
          <p:cNvSpPr/>
          <p:nvPr/>
        </p:nvSpPr>
        <p:spPr>
          <a:xfrm>
            <a:off x="7862795" y="17687"/>
            <a:ext cx="243427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a:t>
            </a:r>
            <a:endParaRPr sz="1100" b="1" i="0" u="none" strike="noStrike" cap="none">
              <a:solidFill>
                <a:srgbClr val="295F2D"/>
              </a:solidFill>
              <a:latin typeface="Bookman Old Style"/>
              <a:ea typeface="Bookman Old Style"/>
              <a:cs typeface="Bookman Old Style"/>
              <a:sym typeface="Bookman Old Style"/>
            </a:endParaRPr>
          </a:p>
        </p:txBody>
      </p:sp>
      <p:sp>
        <p:nvSpPr>
          <p:cNvPr id="451" name="Google Shape;451;p11"/>
          <p:cNvSpPr/>
          <p:nvPr/>
        </p:nvSpPr>
        <p:spPr>
          <a:xfrm>
            <a:off x="5741031" y="17687"/>
            <a:ext cx="2393001" cy="589966"/>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cxnSp>
        <p:nvCxnSpPr>
          <p:cNvPr id="452" name="Google Shape;452;p11"/>
          <p:cNvCxnSpPr/>
          <p:nvPr/>
        </p:nvCxnSpPr>
        <p:spPr>
          <a:xfrm>
            <a:off x="2160166" y="1000125"/>
            <a:ext cx="0" cy="4718287"/>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47"/>
              </a:srgbClr>
            </a:outerShdw>
          </a:effectLst>
        </p:spPr>
      </p:cxnSp>
      <p:cxnSp>
        <p:nvCxnSpPr>
          <p:cNvPr id="453" name="Google Shape;453;p11"/>
          <p:cNvCxnSpPr/>
          <p:nvPr/>
        </p:nvCxnSpPr>
        <p:spPr>
          <a:xfrm>
            <a:off x="2142195" y="1000125"/>
            <a:ext cx="9583905" cy="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47"/>
              </a:srgbClr>
            </a:outerShdw>
          </a:effectLst>
        </p:spPr>
      </p:cxnSp>
      <p:sp>
        <p:nvSpPr>
          <p:cNvPr id="454" name="Google Shape;454;p11"/>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a:t>
            </a:fld>
            <a:endParaRPr/>
          </a:p>
        </p:txBody>
      </p:sp>
      <p:sp>
        <p:nvSpPr>
          <p:cNvPr id="455" name="Google Shape;455;p11"/>
          <p:cNvSpPr/>
          <p:nvPr/>
        </p:nvSpPr>
        <p:spPr>
          <a:xfrm>
            <a:off x="2535575" y="1363450"/>
            <a:ext cx="2004300" cy="558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txBox="1"/>
          <p:nvPr/>
        </p:nvSpPr>
        <p:spPr>
          <a:xfrm>
            <a:off x="2621375" y="1404250"/>
            <a:ext cx="2004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900" b="1">
                <a:latin typeface="Calibri"/>
                <a:ea typeface="Calibri"/>
                <a:cs typeface="Calibri"/>
                <a:sym typeface="Calibri"/>
              </a:rPr>
              <a:t>IV- Résultats: </a:t>
            </a:r>
            <a:endParaRPr sz="1900" b="1">
              <a:latin typeface="Calibri"/>
              <a:ea typeface="Calibri"/>
              <a:cs typeface="Calibri"/>
              <a:sym typeface="Calibri"/>
            </a:endParaRPr>
          </a:p>
        </p:txBody>
      </p:sp>
      <p:sp>
        <p:nvSpPr>
          <p:cNvPr id="457" name="Google Shape;457;p11"/>
          <p:cNvSpPr/>
          <p:nvPr/>
        </p:nvSpPr>
        <p:spPr>
          <a:xfrm>
            <a:off x="6078686" y="2138750"/>
            <a:ext cx="1709400" cy="40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8" name="Google Shape;458;p11"/>
          <p:cNvPicPr preferRelativeResize="0"/>
          <p:nvPr/>
        </p:nvPicPr>
        <p:blipFill>
          <a:blip r:embed="rId4">
            <a:alphaModFix/>
          </a:blip>
          <a:stretch>
            <a:fillRect/>
          </a:stretch>
        </p:blipFill>
        <p:spPr>
          <a:xfrm>
            <a:off x="2965837" y="2712072"/>
            <a:ext cx="3829862" cy="3187306"/>
          </a:xfrm>
          <a:prstGeom prst="rect">
            <a:avLst/>
          </a:prstGeom>
          <a:noFill/>
          <a:ln>
            <a:noFill/>
          </a:ln>
        </p:spPr>
      </p:pic>
      <p:pic>
        <p:nvPicPr>
          <p:cNvPr id="459" name="Google Shape;459;p11"/>
          <p:cNvPicPr preferRelativeResize="0"/>
          <p:nvPr/>
        </p:nvPicPr>
        <p:blipFill>
          <a:blip r:embed="rId5">
            <a:alphaModFix/>
          </a:blip>
          <a:stretch>
            <a:fillRect/>
          </a:stretch>
        </p:blipFill>
        <p:spPr>
          <a:xfrm>
            <a:off x="6950575" y="2987462"/>
            <a:ext cx="4948574" cy="2636536"/>
          </a:xfrm>
          <a:prstGeom prst="rect">
            <a:avLst/>
          </a:prstGeom>
          <a:noFill/>
          <a:ln>
            <a:noFill/>
          </a:ln>
        </p:spPr>
      </p:pic>
      <p:sp>
        <p:nvSpPr>
          <p:cNvPr id="460" name="Google Shape;460;p11"/>
          <p:cNvSpPr txBox="1"/>
          <p:nvPr/>
        </p:nvSpPr>
        <p:spPr>
          <a:xfrm>
            <a:off x="6403525" y="2139975"/>
            <a:ext cx="106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a:latin typeface="Calibri"/>
                <a:ea typeface="Calibri"/>
                <a:cs typeface="Calibri"/>
                <a:sym typeface="Calibri"/>
              </a:rPr>
              <a:t>Image 2017</a:t>
            </a:r>
            <a:endParaRPr>
              <a:latin typeface="Calibri"/>
              <a:ea typeface="Calibri"/>
              <a:cs typeface="Calibri"/>
              <a:sym typeface="Calibri"/>
            </a:endParaRPr>
          </a:p>
        </p:txBody>
      </p:sp>
      <p:cxnSp>
        <p:nvCxnSpPr>
          <p:cNvPr id="461" name="Google Shape;461;p11"/>
          <p:cNvCxnSpPr>
            <a:stCxn id="462" idx="4"/>
          </p:cNvCxnSpPr>
          <p:nvPr/>
        </p:nvCxnSpPr>
        <p:spPr>
          <a:xfrm>
            <a:off x="189394" y="2387198"/>
            <a:ext cx="10200" cy="2035200"/>
          </a:xfrm>
          <a:prstGeom prst="straightConnector1">
            <a:avLst/>
          </a:prstGeom>
          <a:noFill/>
          <a:ln w="76200" cap="flat" cmpd="dbl">
            <a:solidFill>
              <a:schemeClr val="accent3"/>
            </a:solidFill>
            <a:prstDash val="solid"/>
            <a:round/>
            <a:headEnd type="none" w="med" len="med"/>
            <a:tailEnd type="none" w="med" len="med"/>
          </a:ln>
        </p:spPr>
      </p:cxnSp>
      <p:sp>
        <p:nvSpPr>
          <p:cNvPr id="462" name="Google Shape;462;p11"/>
          <p:cNvSpPr/>
          <p:nvPr/>
        </p:nvSpPr>
        <p:spPr>
          <a:xfrm>
            <a:off x="88444" y="2185298"/>
            <a:ext cx="201900" cy="201900"/>
          </a:xfrm>
          <a:prstGeom prst="flowChartConnector">
            <a:avLst/>
          </a:prstGeom>
          <a:solidFill>
            <a:srgbClr val="974806"/>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463" name="Google Shape;463;p11"/>
          <p:cNvSpPr/>
          <p:nvPr/>
        </p:nvSpPr>
        <p:spPr>
          <a:xfrm>
            <a:off x="361322" y="2007148"/>
            <a:ext cx="1626900" cy="558300"/>
          </a:xfrm>
          <a:prstGeom prst="roundRect">
            <a:avLst>
              <a:gd name="adj" fmla="val 16667"/>
            </a:avLst>
          </a:prstGeom>
          <a:solidFill>
            <a:srgbClr val="974806"/>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E67C"/>
              </a:buClr>
              <a:buSzPts val="1400"/>
              <a:buFont typeface="Bookman Old Style"/>
              <a:buNone/>
            </a:pPr>
            <a:r>
              <a:rPr lang="fr-FR" sz="1400" b="1">
                <a:solidFill>
                  <a:srgbClr val="FFE67C"/>
                </a:solidFill>
                <a:latin typeface="Bookman Old Style"/>
                <a:ea typeface="Bookman Old Style"/>
                <a:cs typeface="Bookman Old Style"/>
                <a:sym typeface="Bookman Old Style"/>
              </a:rPr>
              <a:t>Classification par Arbre de décision</a:t>
            </a:r>
            <a:r>
              <a:rPr lang="fr-FR" sz="1200" b="1">
                <a:solidFill>
                  <a:srgbClr val="FFE67C"/>
                </a:solidFill>
                <a:latin typeface="Bookman Old Style"/>
                <a:ea typeface="Bookman Old Style"/>
                <a:cs typeface="Bookman Old Style"/>
                <a:sym typeface="Bookman Old Style"/>
              </a:rPr>
              <a:t> </a:t>
            </a:r>
            <a:endParaRPr sz="1200" b="1" i="0" u="none" strike="noStrike" cap="none">
              <a:solidFill>
                <a:srgbClr val="FFE67C"/>
              </a:solidFill>
              <a:latin typeface="Bookman Old Style"/>
              <a:ea typeface="Bookman Old Style"/>
              <a:cs typeface="Bookman Old Style"/>
              <a:sym typeface="Bookman Old Style"/>
            </a:endParaRPr>
          </a:p>
        </p:txBody>
      </p:sp>
      <p:sp>
        <p:nvSpPr>
          <p:cNvPr id="464" name="Google Shape;464;p11"/>
          <p:cNvSpPr/>
          <p:nvPr/>
        </p:nvSpPr>
        <p:spPr>
          <a:xfrm>
            <a:off x="359966" y="3048000"/>
            <a:ext cx="1626900" cy="5583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400" b="1">
                <a:solidFill>
                  <a:srgbClr val="FFE67C"/>
                </a:solidFill>
                <a:latin typeface="Bookman Old Style"/>
                <a:ea typeface="Bookman Old Style"/>
                <a:cs typeface="Bookman Old Style"/>
                <a:sym typeface="Bookman Old Style"/>
              </a:rPr>
              <a:t>Classification Par RN </a:t>
            </a:r>
            <a:endParaRPr/>
          </a:p>
        </p:txBody>
      </p:sp>
      <p:sp>
        <p:nvSpPr>
          <p:cNvPr id="465" name="Google Shape;465;p11"/>
          <p:cNvSpPr/>
          <p:nvPr/>
        </p:nvSpPr>
        <p:spPr>
          <a:xfrm>
            <a:off x="361354" y="4088850"/>
            <a:ext cx="1626900" cy="5583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Comparaison</a:t>
            </a:r>
            <a:endParaRPr/>
          </a:p>
        </p:txBody>
      </p:sp>
      <p:sp>
        <p:nvSpPr>
          <p:cNvPr id="466" name="Google Shape;466;p11"/>
          <p:cNvSpPr/>
          <p:nvPr/>
        </p:nvSpPr>
        <p:spPr>
          <a:xfrm>
            <a:off x="118219" y="4267098"/>
            <a:ext cx="201900" cy="201900"/>
          </a:xfrm>
          <a:prstGeom prst="flowChartConnector">
            <a:avLst/>
          </a:prstGeom>
          <a:solidFill>
            <a:srgbClr val="93C47D"/>
          </a:solidFill>
          <a:ln w="9525" cap="flat" cmpd="sng">
            <a:solidFill>
              <a:srgbClr val="B6D7A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467" name="Google Shape;467;p11"/>
          <p:cNvSpPr/>
          <p:nvPr/>
        </p:nvSpPr>
        <p:spPr>
          <a:xfrm>
            <a:off x="118219" y="3226198"/>
            <a:ext cx="201900" cy="201900"/>
          </a:xfrm>
          <a:prstGeom prst="flowChartConnector">
            <a:avLst/>
          </a:prstGeom>
          <a:solidFill>
            <a:srgbClr val="93C47D"/>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cxnSp>
        <p:nvCxnSpPr>
          <p:cNvPr id="473" name="Google Shape;473;g1c42147685f_0_78"/>
          <p:cNvCxnSpPr/>
          <p:nvPr/>
        </p:nvCxnSpPr>
        <p:spPr>
          <a:xfrm rot="10800000" flipH="1">
            <a:off x="-13924" y="6093196"/>
            <a:ext cx="12241200" cy="141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0"/>
              </a:srgbClr>
            </a:outerShdw>
          </a:effectLst>
        </p:spPr>
      </p:cxnSp>
      <p:pic>
        <p:nvPicPr>
          <p:cNvPr id="474" name="Google Shape;474;g1c42147685f_0_78"/>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475" name="Google Shape;475;g1c42147685f_0_78"/>
          <p:cNvSpPr txBox="1"/>
          <p:nvPr/>
        </p:nvSpPr>
        <p:spPr>
          <a:xfrm>
            <a:off x="9801371" y="5799519"/>
            <a:ext cx="4320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6" name="Google Shape;476;g1c42147685f_0_78"/>
          <p:cNvSpPr/>
          <p:nvPr/>
        </p:nvSpPr>
        <p:spPr>
          <a:xfrm>
            <a:off x="-72082" y="17687"/>
            <a:ext cx="2088300" cy="6189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477" name="Google Shape;477;g1c42147685f_0_78"/>
          <p:cNvSpPr/>
          <p:nvPr/>
        </p:nvSpPr>
        <p:spPr>
          <a:xfrm>
            <a:off x="1728118" y="17687"/>
            <a:ext cx="2304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478" name="Google Shape;478;g1c42147685f_0_78" descr="L'orge (Hordeum vulgare)"/>
          <p:cNvSpPr/>
          <p:nvPr/>
        </p:nvSpPr>
        <p:spPr>
          <a:xfrm>
            <a:off x="155575" y="-1714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 name="Google Shape;479;g1c42147685f_0_78"/>
          <p:cNvSpPr/>
          <p:nvPr/>
        </p:nvSpPr>
        <p:spPr>
          <a:xfrm>
            <a:off x="3744342" y="17687"/>
            <a:ext cx="22728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480" name="Google Shape;480;g1c42147685f_0_78"/>
          <p:cNvSpPr/>
          <p:nvPr/>
        </p:nvSpPr>
        <p:spPr>
          <a:xfrm>
            <a:off x="5729944" y="17687"/>
            <a:ext cx="24069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i="0" u="none" strike="noStrike" cap="none">
                <a:solidFill>
                  <a:srgbClr val="295F2D"/>
                </a:solidFill>
                <a:latin typeface="Bookman Old Style"/>
                <a:ea typeface="Bookman Old Style"/>
                <a:cs typeface="Bookman Old Style"/>
                <a:sym typeface="Bookman Old Style"/>
              </a:rPr>
              <a:t>Partie I : Télédetection</a:t>
            </a:r>
            <a:endParaRPr sz="1100" b="1" i="0" u="none" strike="noStrike" cap="none">
              <a:solidFill>
                <a:srgbClr val="295F2D"/>
              </a:solidFill>
              <a:latin typeface="Bookman Old Style"/>
              <a:ea typeface="Bookman Old Style"/>
              <a:cs typeface="Bookman Old Style"/>
              <a:sym typeface="Bookman Old Style"/>
            </a:endParaRPr>
          </a:p>
        </p:txBody>
      </p:sp>
      <p:sp>
        <p:nvSpPr>
          <p:cNvPr id="481" name="Google Shape;481;g1c42147685f_0_78"/>
          <p:cNvSpPr/>
          <p:nvPr/>
        </p:nvSpPr>
        <p:spPr>
          <a:xfrm>
            <a:off x="10009038" y="17687"/>
            <a:ext cx="2232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b="1">
                <a:solidFill>
                  <a:srgbClr val="295F2D"/>
                </a:solidFill>
                <a:latin typeface="Bookman Old Style"/>
                <a:ea typeface="Bookman Old Style"/>
                <a:cs typeface="Bookman Old Style"/>
                <a:sym typeface="Bookman Old Style"/>
              </a:rPr>
              <a:t>Conclusion</a:t>
            </a:r>
            <a:endParaRPr sz="1400" b="1" i="0" u="none" strike="noStrike" cap="none">
              <a:solidFill>
                <a:srgbClr val="295F2D"/>
              </a:solidFill>
              <a:latin typeface="Bookman Old Style"/>
              <a:ea typeface="Bookman Old Style"/>
              <a:cs typeface="Bookman Old Style"/>
              <a:sym typeface="Bookman Old Style"/>
            </a:endParaRPr>
          </a:p>
        </p:txBody>
      </p:sp>
      <p:sp>
        <p:nvSpPr>
          <p:cNvPr id="482" name="Google Shape;482;g1c42147685f_0_78"/>
          <p:cNvSpPr/>
          <p:nvPr/>
        </p:nvSpPr>
        <p:spPr>
          <a:xfrm>
            <a:off x="7862795" y="17687"/>
            <a:ext cx="24342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a:t>
            </a:r>
            <a:endParaRPr sz="1100" b="1" i="0" u="none" strike="noStrike" cap="none">
              <a:solidFill>
                <a:srgbClr val="295F2D"/>
              </a:solidFill>
              <a:latin typeface="Bookman Old Style"/>
              <a:ea typeface="Bookman Old Style"/>
              <a:cs typeface="Bookman Old Style"/>
              <a:sym typeface="Bookman Old Style"/>
            </a:endParaRPr>
          </a:p>
        </p:txBody>
      </p:sp>
      <p:sp>
        <p:nvSpPr>
          <p:cNvPr id="483" name="Google Shape;483;g1c42147685f_0_78"/>
          <p:cNvSpPr/>
          <p:nvPr/>
        </p:nvSpPr>
        <p:spPr>
          <a:xfrm>
            <a:off x="5741031" y="17687"/>
            <a:ext cx="2393100" cy="590100"/>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cxnSp>
        <p:nvCxnSpPr>
          <p:cNvPr id="484" name="Google Shape;484;g1c42147685f_0_78"/>
          <p:cNvCxnSpPr/>
          <p:nvPr/>
        </p:nvCxnSpPr>
        <p:spPr>
          <a:xfrm>
            <a:off x="2160166" y="1000125"/>
            <a:ext cx="0" cy="471840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50"/>
              </a:srgbClr>
            </a:outerShdw>
          </a:effectLst>
        </p:spPr>
      </p:cxnSp>
      <p:cxnSp>
        <p:nvCxnSpPr>
          <p:cNvPr id="485" name="Google Shape;485;g1c42147685f_0_78"/>
          <p:cNvCxnSpPr/>
          <p:nvPr/>
        </p:nvCxnSpPr>
        <p:spPr>
          <a:xfrm>
            <a:off x="2142195" y="1000125"/>
            <a:ext cx="9583800" cy="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50"/>
              </a:srgbClr>
            </a:outerShdw>
          </a:effectLst>
        </p:spPr>
      </p:cxnSp>
      <p:sp>
        <p:nvSpPr>
          <p:cNvPr id="486" name="Google Shape;486;g1c42147685f_0_78"/>
          <p:cNvSpPr txBox="1">
            <a:spLocks noGrp="1"/>
          </p:cNvSpPr>
          <p:nvPr>
            <p:ph type="sldNum" idx="12"/>
          </p:nvPr>
        </p:nvSpPr>
        <p:spPr>
          <a:xfrm>
            <a:off x="8772869" y="6356353"/>
            <a:ext cx="2856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13</a:t>
            </a:fld>
            <a:endParaRPr/>
          </a:p>
        </p:txBody>
      </p:sp>
      <p:sp>
        <p:nvSpPr>
          <p:cNvPr id="487" name="Google Shape;487;g1c42147685f_0_78"/>
          <p:cNvSpPr/>
          <p:nvPr/>
        </p:nvSpPr>
        <p:spPr>
          <a:xfrm>
            <a:off x="2535575" y="1363450"/>
            <a:ext cx="2004300" cy="558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g1c42147685f_0_78"/>
          <p:cNvSpPr txBox="1"/>
          <p:nvPr/>
        </p:nvSpPr>
        <p:spPr>
          <a:xfrm>
            <a:off x="2621375" y="1404250"/>
            <a:ext cx="2004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900" b="1" dirty="0">
                <a:latin typeface="Calibri"/>
                <a:ea typeface="Calibri"/>
                <a:cs typeface="Calibri"/>
                <a:sym typeface="Calibri"/>
              </a:rPr>
              <a:t>IV- Résultats: </a:t>
            </a:r>
            <a:endParaRPr sz="1900" b="1" dirty="0">
              <a:latin typeface="Calibri"/>
              <a:ea typeface="Calibri"/>
              <a:cs typeface="Calibri"/>
              <a:sym typeface="Calibri"/>
            </a:endParaRPr>
          </a:p>
        </p:txBody>
      </p:sp>
      <p:sp>
        <p:nvSpPr>
          <p:cNvPr id="489" name="Google Shape;489;g1c42147685f_0_78"/>
          <p:cNvSpPr/>
          <p:nvPr/>
        </p:nvSpPr>
        <p:spPr>
          <a:xfrm>
            <a:off x="6078686" y="2138750"/>
            <a:ext cx="1709400" cy="40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g1c42147685f_0_78"/>
          <p:cNvSpPr txBox="1"/>
          <p:nvPr/>
        </p:nvSpPr>
        <p:spPr>
          <a:xfrm>
            <a:off x="6403525" y="2139975"/>
            <a:ext cx="106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a:latin typeface="Calibri"/>
                <a:ea typeface="Calibri"/>
                <a:cs typeface="Calibri"/>
                <a:sym typeface="Calibri"/>
              </a:rPr>
              <a:t>Image 2021</a:t>
            </a:r>
            <a:endParaRPr>
              <a:latin typeface="Calibri"/>
              <a:ea typeface="Calibri"/>
              <a:cs typeface="Calibri"/>
              <a:sym typeface="Calibri"/>
            </a:endParaRPr>
          </a:p>
        </p:txBody>
      </p:sp>
      <p:pic>
        <p:nvPicPr>
          <p:cNvPr id="491" name="Google Shape;491;g1c42147685f_0_78"/>
          <p:cNvPicPr preferRelativeResize="0"/>
          <p:nvPr/>
        </p:nvPicPr>
        <p:blipFill>
          <a:blip r:embed="rId4">
            <a:alphaModFix/>
          </a:blip>
          <a:stretch>
            <a:fillRect/>
          </a:stretch>
        </p:blipFill>
        <p:spPr>
          <a:xfrm>
            <a:off x="2940275" y="2724825"/>
            <a:ext cx="3878600" cy="3221100"/>
          </a:xfrm>
          <a:prstGeom prst="rect">
            <a:avLst/>
          </a:prstGeom>
          <a:noFill/>
          <a:ln>
            <a:noFill/>
          </a:ln>
        </p:spPr>
      </p:pic>
      <p:pic>
        <p:nvPicPr>
          <p:cNvPr id="492" name="Google Shape;492;g1c42147685f_0_78"/>
          <p:cNvPicPr preferRelativeResize="0"/>
          <p:nvPr/>
        </p:nvPicPr>
        <p:blipFill>
          <a:blip r:embed="rId5">
            <a:alphaModFix/>
          </a:blip>
          <a:stretch>
            <a:fillRect/>
          </a:stretch>
        </p:blipFill>
        <p:spPr>
          <a:xfrm>
            <a:off x="7034151" y="2724826"/>
            <a:ext cx="4761476" cy="3014531"/>
          </a:xfrm>
          <a:prstGeom prst="rect">
            <a:avLst/>
          </a:prstGeom>
          <a:noFill/>
          <a:ln>
            <a:noFill/>
          </a:ln>
        </p:spPr>
      </p:pic>
      <p:cxnSp>
        <p:nvCxnSpPr>
          <p:cNvPr id="493" name="Google Shape;493;g1c42147685f_0_78"/>
          <p:cNvCxnSpPr>
            <a:stCxn id="494" idx="4"/>
          </p:cNvCxnSpPr>
          <p:nvPr/>
        </p:nvCxnSpPr>
        <p:spPr>
          <a:xfrm>
            <a:off x="189394" y="2387198"/>
            <a:ext cx="10200" cy="2035200"/>
          </a:xfrm>
          <a:prstGeom prst="straightConnector1">
            <a:avLst/>
          </a:prstGeom>
          <a:noFill/>
          <a:ln w="76200" cap="flat" cmpd="dbl">
            <a:solidFill>
              <a:schemeClr val="accent3"/>
            </a:solidFill>
            <a:prstDash val="solid"/>
            <a:round/>
            <a:headEnd type="none" w="med" len="med"/>
            <a:tailEnd type="none" w="med" len="med"/>
          </a:ln>
        </p:spPr>
      </p:cxnSp>
      <p:sp>
        <p:nvSpPr>
          <p:cNvPr id="494" name="Google Shape;494;g1c42147685f_0_78"/>
          <p:cNvSpPr/>
          <p:nvPr/>
        </p:nvSpPr>
        <p:spPr>
          <a:xfrm>
            <a:off x="88444" y="2185298"/>
            <a:ext cx="201900" cy="201900"/>
          </a:xfrm>
          <a:prstGeom prst="flowChartConnector">
            <a:avLst/>
          </a:prstGeom>
          <a:solidFill>
            <a:srgbClr val="974806"/>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495" name="Google Shape;495;g1c42147685f_0_78"/>
          <p:cNvSpPr/>
          <p:nvPr/>
        </p:nvSpPr>
        <p:spPr>
          <a:xfrm>
            <a:off x="361322" y="2007148"/>
            <a:ext cx="1626900" cy="558300"/>
          </a:xfrm>
          <a:prstGeom prst="roundRect">
            <a:avLst>
              <a:gd name="adj" fmla="val 16667"/>
            </a:avLst>
          </a:prstGeom>
          <a:solidFill>
            <a:srgbClr val="974806"/>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E67C"/>
              </a:buClr>
              <a:buSzPts val="1400"/>
              <a:buFont typeface="Bookman Old Style"/>
              <a:buNone/>
            </a:pPr>
            <a:r>
              <a:rPr lang="fr-FR" sz="1400" b="1">
                <a:solidFill>
                  <a:srgbClr val="FFE67C"/>
                </a:solidFill>
                <a:latin typeface="Bookman Old Style"/>
                <a:ea typeface="Bookman Old Style"/>
                <a:cs typeface="Bookman Old Style"/>
                <a:sym typeface="Bookman Old Style"/>
              </a:rPr>
              <a:t>Classification par Arbre de décision</a:t>
            </a:r>
            <a:r>
              <a:rPr lang="fr-FR" sz="1200" b="1">
                <a:solidFill>
                  <a:srgbClr val="FFE67C"/>
                </a:solidFill>
                <a:latin typeface="Bookman Old Style"/>
                <a:ea typeface="Bookman Old Style"/>
                <a:cs typeface="Bookman Old Style"/>
                <a:sym typeface="Bookman Old Style"/>
              </a:rPr>
              <a:t> </a:t>
            </a:r>
            <a:endParaRPr sz="1200" b="1" i="0" u="none" strike="noStrike" cap="none">
              <a:solidFill>
                <a:srgbClr val="FFE67C"/>
              </a:solidFill>
              <a:latin typeface="Bookman Old Style"/>
              <a:ea typeface="Bookman Old Style"/>
              <a:cs typeface="Bookman Old Style"/>
              <a:sym typeface="Bookman Old Style"/>
            </a:endParaRPr>
          </a:p>
        </p:txBody>
      </p:sp>
      <p:sp>
        <p:nvSpPr>
          <p:cNvPr id="496" name="Google Shape;496;g1c42147685f_0_78"/>
          <p:cNvSpPr/>
          <p:nvPr/>
        </p:nvSpPr>
        <p:spPr>
          <a:xfrm>
            <a:off x="359966" y="3048000"/>
            <a:ext cx="1626900" cy="5583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400" b="1">
                <a:solidFill>
                  <a:srgbClr val="FFE67C"/>
                </a:solidFill>
                <a:latin typeface="Bookman Old Style"/>
                <a:ea typeface="Bookman Old Style"/>
                <a:cs typeface="Bookman Old Style"/>
                <a:sym typeface="Bookman Old Style"/>
              </a:rPr>
              <a:t>Classification Par RN </a:t>
            </a:r>
            <a:endParaRPr/>
          </a:p>
        </p:txBody>
      </p:sp>
      <p:sp>
        <p:nvSpPr>
          <p:cNvPr id="497" name="Google Shape;497;g1c42147685f_0_78"/>
          <p:cNvSpPr/>
          <p:nvPr/>
        </p:nvSpPr>
        <p:spPr>
          <a:xfrm>
            <a:off x="361354" y="4088850"/>
            <a:ext cx="1626900" cy="5583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Comparaison</a:t>
            </a:r>
            <a:endParaRPr/>
          </a:p>
        </p:txBody>
      </p:sp>
      <p:sp>
        <p:nvSpPr>
          <p:cNvPr id="498" name="Google Shape;498;g1c42147685f_0_78"/>
          <p:cNvSpPr/>
          <p:nvPr/>
        </p:nvSpPr>
        <p:spPr>
          <a:xfrm>
            <a:off x="118219" y="4267098"/>
            <a:ext cx="201900" cy="201900"/>
          </a:xfrm>
          <a:prstGeom prst="flowChartConnector">
            <a:avLst/>
          </a:prstGeom>
          <a:solidFill>
            <a:srgbClr val="93C47D"/>
          </a:solidFill>
          <a:ln w="9525" cap="flat" cmpd="sng">
            <a:solidFill>
              <a:srgbClr val="B6D7A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499" name="Google Shape;499;g1c42147685f_0_78"/>
          <p:cNvSpPr/>
          <p:nvPr/>
        </p:nvSpPr>
        <p:spPr>
          <a:xfrm>
            <a:off x="118219" y="3226198"/>
            <a:ext cx="201900" cy="201900"/>
          </a:xfrm>
          <a:prstGeom prst="flowChartConnector">
            <a:avLst/>
          </a:prstGeom>
          <a:solidFill>
            <a:srgbClr val="93C47D"/>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cxnSp>
        <p:nvCxnSpPr>
          <p:cNvPr id="505" name="Google Shape;505;p12"/>
          <p:cNvCxnSpPr/>
          <p:nvPr/>
        </p:nvCxnSpPr>
        <p:spPr>
          <a:xfrm rot="10800000" flipH="1">
            <a:off x="-13924" y="6093296"/>
            <a:ext cx="12241213" cy="140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1"/>
              </a:srgbClr>
            </a:outerShdw>
          </a:effectLst>
        </p:spPr>
      </p:cxnSp>
      <p:pic>
        <p:nvPicPr>
          <p:cNvPr id="506" name="Google Shape;506;p12"/>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507" name="Google Shape;507;p12"/>
          <p:cNvSpPr txBox="1"/>
          <p:nvPr/>
        </p:nvSpPr>
        <p:spPr>
          <a:xfrm>
            <a:off x="9801371" y="5799519"/>
            <a:ext cx="431999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8" name="Google Shape;508;p12"/>
          <p:cNvSpPr/>
          <p:nvPr/>
        </p:nvSpPr>
        <p:spPr>
          <a:xfrm>
            <a:off x="-72082" y="17687"/>
            <a:ext cx="2088232" cy="619019"/>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509" name="Google Shape;509;p12"/>
          <p:cNvSpPr/>
          <p:nvPr/>
        </p:nvSpPr>
        <p:spPr>
          <a:xfrm>
            <a:off x="1728118" y="17687"/>
            <a:ext cx="230425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510" name="Google Shape;510;p12" descr="L'orge (Hordeum vulgare)"/>
          <p:cNvSpPr/>
          <p:nvPr/>
        </p:nvSpPr>
        <p:spPr>
          <a:xfrm>
            <a:off x="155575" y="-171400"/>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 name="Google Shape;511;p12"/>
          <p:cNvSpPr/>
          <p:nvPr/>
        </p:nvSpPr>
        <p:spPr>
          <a:xfrm>
            <a:off x="3744342" y="17687"/>
            <a:ext cx="227283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512" name="Google Shape;512;p12"/>
          <p:cNvSpPr/>
          <p:nvPr/>
        </p:nvSpPr>
        <p:spPr>
          <a:xfrm>
            <a:off x="5729944" y="17687"/>
            <a:ext cx="240688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i="0" u="none" strike="noStrike" cap="none">
                <a:solidFill>
                  <a:srgbClr val="295F2D"/>
                </a:solidFill>
                <a:latin typeface="Bookman Old Style"/>
                <a:ea typeface="Bookman Old Style"/>
                <a:cs typeface="Bookman Old Style"/>
                <a:sym typeface="Bookman Old Style"/>
              </a:rPr>
              <a:t>Partie I</a:t>
            </a:r>
            <a:endParaRPr/>
          </a:p>
        </p:txBody>
      </p:sp>
      <p:sp>
        <p:nvSpPr>
          <p:cNvPr id="513" name="Google Shape;513;p12"/>
          <p:cNvSpPr/>
          <p:nvPr/>
        </p:nvSpPr>
        <p:spPr>
          <a:xfrm>
            <a:off x="10009038" y="17687"/>
            <a:ext cx="2232248"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sz="1400" b="1">
                <a:solidFill>
                  <a:srgbClr val="295F2D"/>
                </a:solidFill>
                <a:latin typeface="Bookman Old Style"/>
                <a:ea typeface="Bookman Old Style"/>
                <a:cs typeface="Bookman Old Style"/>
                <a:sym typeface="Bookman Old Style"/>
              </a:rPr>
              <a:t>Conclusion </a:t>
            </a:r>
            <a:endParaRPr sz="1400" b="1" i="0" u="none" strike="noStrike" cap="none">
              <a:solidFill>
                <a:srgbClr val="295F2D"/>
              </a:solidFill>
              <a:latin typeface="Bookman Old Style"/>
              <a:ea typeface="Bookman Old Style"/>
              <a:cs typeface="Bookman Old Style"/>
              <a:sym typeface="Bookman Old Style"/>
            </a:endParaRPr>
          </a:p>
        </p:txBody>
      </p:sp>
      <p:sp>
        <p:nvSpPr>
          <p:cNvPr id="514" name="Google Shape;514;p12"/>
          <p:cNvSpPr/>
          <p:nvPr/>
        </p:nvSpPr>
        <p:spPr>
          <a:xfrm>
            <a:off x="7862795" y="17687"/>
            <a:ext cx="243427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 </a:t>
            </a:r>
            <a:endParaRPr/>
          </a:p>
        </p:txBody>
      </p:sp>
      <p:sp>
        <p:nvSpPr>
          <p:cNvPr id="515" name="Google Shape;515;p12"/>
          <p:cNvSpPr/>
          <p:nvPr/>
        </p:nvSpPr>
        <p:spPr>
          <a:xfrm>
            <a:off x="5741031" y="17687"/>
            <a:ext cx="2393001" cy="589966"/>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cxnSp>
        <p:nvCxnSpPr>
          <p:cNvPr id="516" name="Google Shape;516;p12"/>
          <p:cNvCxnSpPr/>
          <p:nvPr/>
        </p:nvCxnSpPr>
        <p:spPr>
          <a:xfrm>
            <a:off x="2160166" y="1000125"/>
            <a:ext cx="0" cy="4718287"/>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47"/>
              </a:srgbClr>
            </a:outerShdw>
          </a:effectLst>
        </p:spPr>
      </p:cxnSp>
      <p:cxnSp>
        <p:nvCxnSpPr>
          <p:cNvPr id="517" name="Google Shape;517;p12"/>
          <p:cNvCxnSpPr/>
          <p:nvPr/>
        </p:nvCxnSpPr>
        <p:spPr>
          <a:xfrm>
            <a:off x="2142195" y="1000125"/>
            <a:ext cx="9583905" cy="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47"/>
              </a:srgbClr>
            </a:outerShdw>
          </a:effectLst>
        </p:spPr>
      </p:cxnSp>
      <p:sp>
        <p:nvSpPr>
          <p:cNvPr id="518" name="Google Shape;518;p12"/>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14</a:t>
            </a:fld>
            <a:endParaRPr/>
          </a:p>
        </p:txBody>
      </p:sp>
      <p:cxnSp>
        <p:nvCxnSpPr>
          <p:cNvPr id="519" name="Google Shape;519;p12"/>
          <p:cNvCxnSpPr>
            <a:stCxn id="520" idx="4"/>
          </p:cNvCxnSpPr>
          <p:nvPr/>
        </p:nvCxnSpPr>
        <p:spPr>
          <a:xfrm>
            <a:off x="189519" y="2489260"/>
            <a:ext cx="10200" cy="2035200"/>
          </a:xfrm>
          <a:prstGeom prst="straightConnector1">
            <a:avLst/>
          </a:prstGeom>
          <a:noFill/>
          <a:ln w="76200" cap="flat" cmpd="dbl">
            <a:solidFill>
              <a:schemeClr val="accent3"/>
            </a:solidFill>
            <a:prstDash val="solid"/>
            <a:round/>
            <a:headEnd type="none" w="med" len="med"/>
            <a:tailEnd type="none" w="med" len="med"/>
          </a:ln>
        </p:spPr>
      </p:cxnSp>
      <p:sp>
        <p:nvSpPr>
          <p:cNvPr id="520" name="Google Shape;520;p12"/>
          <p:cNvSpPr/>
          <p:nvPr/>
        </p:nvSpPr>
        <p:spPr>
          <a:xfrm>
            <a:off x="88569" y="2287361"/>
            <a:ext cx="201900" cy="201900"/>
          </a:xfrm>
          <a:prstGeom prst="flowChartConnector">
            <a:avLst/>
          </a:prstGeom>
          <a:solidFill>
            <a:schemeClr val="accent3"/>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521" name="Google Shape;521;p12"/>
          <p:cNvSpPr/>
          <p:nvPr/>
        </p:nvSpPr>
        <p:spPr>
          <a:xfrm>
            <a:off x="361447" y="2109211"/>
            <a:ext cx="1626900" cy="558300"/>
          </a:xfrm>
          <a:prstGeom prst="roundRect">
            <a:avLst>
              <a:gd name="adj" fmla="val 16667"/>
            </a:avLst>
          </a:prstGeom>
          <a:solidFill>
            <a:schemeClr val="accent3"/>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E67C"/>
              </a:buClr>
              <a:buSzPts val="1400"/>
              <a:buFont typeface="Bookman Old Style"/>
              <a:buNone/>
            </a:pPr>
            <a:r>
              <a:rPr lang="fr-FR" sz="1400" b="1">
                <a:solidFill>
                  <a:srgbClr val="FFE67C"/>
                </a:solidFill>
                <a:latin typeface="Bookman Old Style"/>
                <a:ea typeface="Bookman Old Style"/>
                <a:cs typeface="Bookman Old Style"/>
                <a:sym typeface="Bookman Old Style"/>
              </a:rPr>
              <a:t>Classification par Arbre de décision</a:t>
            </a:r>
            <a:r>
              <a:rPr lang="fr-FR" sz="1200" b="1">
                <a:solidFill>
                  <a:srgbClr val="FFE67C"/>
                </a:solidFill>
                <a:latin typeface="Bookman Old Style"/>
                <a:ea typeface="Bookman Old Style"/>
                <a:cs typeface="Bookman Old Style"/>
                <a:sym typeface="Bookman Old Style"/>
              </a:rPr>
              <a:t> </a:t>
            </a:r>
            <a:endParaRPr sz="1200" b="1" i="0" u="none" strike="noStrike" cap="none">
              <a:solidFill>
                <a:srgbClr val="FFE67C"/>
              </a:solidFill>
              <a:latin typeface="Bookman Old Style"/>
              <a:ea typeface="Bookman Old Style"/>
              <a:cs typeface="Bookman Old Style"/>
              <a:sym typeface="Bookman Old Style"/>
            </a:endParaRPr>
          </a:p>
        </p:txBody>
      </p:sp>
      <p:sp>
        <p:nvSpPr>
          <p:cNvPr id="522" name="Google Shape;522;p12"/>
          <p:cNvSpPr/>
          <p:nvPr/>
        </p:nvSpPr>
        <p:spPr>
          <a:xfrm>
            <a:off x="360091" y="3150063"/>
            <a:ext cx="1626900" cy="558300"/>
          </a:xfrm>
          <a:prstGeom prst="roundRect">
            <a:avLst>
              <a:gd name="adj" fmla="val 16667"/>
            </a:avLst>
          </a:prstGeom>
          <a:solidFill>
            <a:srgbClr val="974806"/>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400" b="1">
                <a:solidFill>
                  <a:srgbClr val="FFE67C"/>
                </a:solidFill>
                <a:latin typeface="Bookman Old Style"/>
                <a:ea typeface="Bookman Old Style"/>
                <a:cs typeface="Bookman Old Style"/>
                <a:sym typeface="Bookman Old Style"/>
              </a:rPr>
              <a:t>Classification Par RN </a:t>
            </a:r>
            <a:endParaRPr/>
          </a:p>
        </p:txBody>
      </p:sp>
      <p:sp>
        <p:nvSpPr>
          <p:cNvPr id="523" name="Google Shape;523;p12"/>
          <p:cNvSpPr/>
          <p:nvPr/>
        </p:nvSpPr>
        <p:spPr>
          <a:xfrm>
            <a:off x="361479" y="4190913"/>
            <a:ext cx="1626900" cy="5583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Comparaison</a:t>
            </a:r>
            <a:endParaRPr/>
          </a:p>
        </p:txBody>
      </p:sp>
      <p:sp>
        <p:nvSpPr>
          <p:cNvPr id="524" name="Google Shape;524;p12"/>
          <p:cNvSpPr/>
          <p:nvPr/>
        </p:nvSpPr>
        <p:spPr>
          <a:xfrm>
            <a:off x="118344" y="4369161"/>
            <a:ext cx="201900" cy="201900"/>
          </a:xfrm>
          <a:prstGeom prst="flowChartConnector">
            <a:avLst/>
          </a:prstGeom>
          <a:solidFill>
            <a:srgbClr val="93C47D"/>
          </a:solidFill>
          <a:ln w="9525" cap="flat" cmpd="sng">
            <a:solidFill>
              <a:srgbClr val="B6D7A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525" name="Google Shape;525;p12"/>
          <p:cNvSpPr/>
          <p:nvPr/>
        </p:nvSpPr>
        <p:spPr>
          <a:xfrm>
            <a:off x="118344" y="3328261"/>
            <a:ext cx="201900" cy="201900"/>
          </a:xfrm>
          <a:prstGeom prst="flowChartConnector">
            <a:avLst/>
          </a:prstGeom>
          <a:solidFill>
            <a:srgbClr val="974806"/>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2" name="Google Shape;329;p8">
            <a:extLst>
              <a:ext uri="{FF2B5EF4-FFF2-40B4-BE49-F238E27FC236}">
                <a16:creationId xmlns:a16="http://schemas.microsoft.com/office/drawing/2014/main" id="{DD8DFE91-CE26-A53E-1F2B-0834B34C9D77}"/>
              </a:ext>
            </a:extLst>
          </p:cNvPr>
          <p:cNvSpPr/>
          <p:nvPr/>
        </p:nvSpPr>
        <p:spPr>
          <a:xfrm>
            <a:off x="2475163" y="1422277"/>
            <a:ext cx="2088300" cy="558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600" b="1" dirty="0">
                <a:latin typeface="Calibri"/>
                <a:ea typeface="Calibri"/>
                <a:cs typeface="Calibri"/>
                <a:sym typeface="Calibri"/>
              </a:rPr>
              <a:t>I- Définition des ROI : </a:t>
            </a:r>
            <a:endParaRPr sz="1600" dirty="0"/>
          </a:p>
        </p:txBody>
      </p:sp>
      <p:sp>
        <p:nvSpPr>
          <p:cNvPr id="5" name="Google Shape;332;p8">
            <a:extLst>
              <a:ext uri="{FF2B5EF4-FFF2-40B4-BE49-F238E27FC236}">
                <a16:creationId xmlns:a16="http://schemas.microsoft.com/office/drawing/2014/main" id="{2F7067D1-F1E5-53D5-FB74-222296A13267}"/>
              </a:ext>
            </a:extLst>
          </p:cNvPr>
          <p:cNvSpPr/>
          <p:nvPr/>
        </p:nvSpPr>
        <p:spPr>
          <a:xfrm>
            <a:off x="4770119" y="1798611"/>
            <a:ext cx="6976887" cy="1095960"/>
          </a:xfrm>
          <a:prstGeom prst="roundRect">
            <a:avLst>
              <a:gd name="adj" fmla="val 16667"/>
            </a:avLst>
          </a:prstGeom>
          <a:noFill/>
          <a:ln w="9525" cap="flat" cmpd="sng">
            <a:solidFill>
              <a:srgbClr val="8888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700" dirty="0">
                <a:effectLst/>
                <a:latin typeface="Times New Roman" panose="02020603050405020304" pitchFamily="18" charset="0"/>
                <a:ea typeface="Calibri" panose="020F0502020204030204" pitchFamily="34" charset="0"/>
                <a:cs typeface="Arial" panose="020B0604020202020204" pitchFamily="34" charset="0"/>
              </a:rPr>
              <a:t>Le jeu d’apprentissage consiste à spécifier au niveau du logiciel ENVI plusieurs groupes de pixels, représentatives de chacune de nos classe cibles.</a:t>
            </a:r>
          </a:p>
        </p:txBody>
      </p:sp>
      <p:pic>
        <p:nvPicPr>
          <p:cNvPr id="6" name="Image 5">
            <a:extLst>
              <a:ext uri="{FF2B5EF4-FFF2-40B4-BE49-F238E27FC236}">
                <a16:creationId xmlns:a16="http://schemas.microsoft.com/office/drawing/2014/main" id="{E46B0808-FAFA-D5EF-D053-3C0209CEB86C}"/>
              </a:ext>
            </a:extLst>
          </p:cNvPr>
          <p:cNvPicPr>
            <a:picLocks noChangeAspect="1"/>
          </p:cNvPicPr>
          <p:nvPr/>
        </p:nvPicPr>
        <p:blipFill>
          <a:blip r:embed="rId4"/>
          <a:stretch>
            <a:fillRect/>
          </a:stretch>
        </p:blipFill>
        <p:spPr>
          <a:xfrm>
            <a:off x="3635230" y="3392853"/>
            <a:ext cx="2205269" cy="2389041"/>
          </a:xfrm>
          <a:prstGeom prst="rect">
            <a:avLst/>
          </a:prstGeom>
        </p:spPr>
      </p:pic>
      <p:pic>
        <p:nvPicPr>
          <p:cNvPr id="7" name="Image 6">
            <a:extLst>
              <a:ext uri="{FF2B5EF4-FFF2-40B4-BE49-F238E27FC236}">
                <a16:creationId xmlns:a16="http://schemas.microsoft.com/office/drawing/2014/main" id="{AF220247-39FF-023F-A627-58FB8927C44F}"/>
              </a:ext>
            </a:extLst>
          </p:cNvPr>
          <p:cNvPicPr>
            <a:picLocks noChangeAspect="1"/>
          </p:cNvPicPr>
          <p:nvPr/>
        </p:nvPicPr>
        <p:blipFill>
          <a:blip r:embed="rId5"/>
          <a:stretch>
            <a:fillRect/>
          </a:stretch>
        </p:blipFill>
        <p:spPr>
          <a:xfrm>
            <a:off x="9544791" y="3359268"/>
            <a:ext cx="2084361" cy="2376148"/>
          </a:xfrm>
          <a:prstGeom prst="rect">
            <a:avLst/>
          </a:prstGeom>
        </p:spPr>
      </p:pic>
      <p:sp>
        <p:nvSpPr>
          <p:cNvPr id="8" name="Rectangle 7">
            <a:extLst>
              <a:ext uri="{FF2B5EF4-FFF2-40B4-BE49-F238E27FC236}">
                <a16:creationId xmlns:a16="http://schemas.microsoft.com/office/drawing/2014/main" id="{ACA2E20B-CD50-9E7A-C72D-9AC05EAB9314}"/>
              </a:ext>
            </a:extLst>
          </p:cNvPr>
          <p:cNvSpPr/>
          <p:nvPr/>
        </p:nvSpPr>
        <p:spPr>
          <a:xfrm>
            <a:off x="6175154" y="4053796"/>
            <a:ext cx="3034982" cy="832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Zones d’entrainements pour définies pour l’image 2021</a:t>
            </a:r>
            <a:endParaRPr lang="fr-MA"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cxnSp>
        <p:nvCxnSpPr>
          <p:cNvPr id="533" name="Google Shape;533;p13"/>
          <p:cNvCxnSpPr/>
          <p:nvPr/>
        </p:nvCxnSpPr>
        <p:spPr>
          <a:xfrm rot="10800000" flipH="1">
            <a:off x="-13924" y="6093296"/>
            <a:ext cx="12241213" cy="140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1"/>
              </a:srgbClr>
            </a:outerShdw>
          </a:effectLst>
        </p:spPr>
      </p:cxnSp>
      <p:pic>
        <p:nvPicPr>
          <p:cNvPr id="534" name="Google Shape;534;p13"/>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535" name="Google Shape;535;p13"/>
          <p:cNvSpPr txBox="1"/>
          <p:nvPr/>
        </p:nvSpPr>
        <p:spPr>
          <a:xfrm>
            <a:off x="9801371" y="5799519"/>
            <a:ext cx="431999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6" name="Google Shape;536;p13"/>
          <p:cNvSpPr/>
          <p:nvPr/>
        </p:nvSpPr>
        <p:spPr>
          <a:xfrm>
            <a:off x="-72082" y="17687"/>
            <a:ext cx="2088232" cy="619019"/>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537" name="Google Shape;537;p13"/>
          <p:cNvSpPr/>
          <p:nvPr/>
        </p:nvSpPr>
        <p:spPr>
          <a:xfrm>
            <a:off x="1728118" y="17687"/>
            <a:ext cx="230425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538" name="Google Shape;538;p13" descr="L'orge (Hordeum vulgare)"/>
          <p:cNvSpPr/>
          <p:nvPr/>
        </p:nvSpPr>
        <p:spPr>
          <a:xfrm>
            <a:off x="155575" y="-171400"/>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 name="Google Shape;539;p13"/>
          <p:cNvSpPr/>
          <p:nvPr/>
        </p:nvSpPr>
        <p:spPr>
          <a:xfrm>
            <a:off x="3744342" y="17687"/>
            <a:ext cx="227283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540" name="Google Shape;540;p13"/>
          <p:cNvSpPr/>
          <p:nvPr/>
        </p:nvSpPr>
        <p:spPr>
          <a:xfrm>
            <a:off x="5729944" y="17687"/>
            <a:ext cx="240688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i="0" u="none" strike="noStrike" cap="none">
                <a:solidFill>
                  <a:srgbClr val="295F2D"/>
                </a:solidFill>
                <a:latin typeface="Bookman Old Style"/>
                <a:ea typeface="Bookman Old Style"/>
                <a:cs typeface="Bookman Old Style"/>
                <a:sym typeface="Bookman Old Style"/>
              </a:rPr>
              <a:t>Partie I</a:t>
            </a:r>
            <a:endParaRPr/>
          </a:p>
        </p:txBody>
      </p:sp>
      <p:sp>
        <p:nvSpPr>
          <p:cNvPr id="541" name="Google Shape;541;p13"/>
          <p:cNvSpPr/>
          <p:nvPr/>
        </p:nvSpPr>
        <p:spPr>
          <a:xfrm>
            <a:off x="10009038" y="17687"/>
            <a:ext cx="2232248"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sz="1400" b="1">
                <a:solidFill>
                  <a:srgbClr val="295F2D"/>
                </a:solidFill>
                <a:latin typeface="Bookman Old Style"/>
                <a:ea typeface="Bookman Old Style"/>
                <a:cs typeface="Bookman Old Style"/>
                <a:sym typeface="Bookman Old Style"/>
              </a:rPr>
              <a:t>Conclusion </a:t>
            </a:r>
            <a:endParaRPr sz="1400" b="1" i="0" u="none" strike="noStrike" cap="none">
              <a:solidFill>
                <a:srgbClr val="295F2D"/>
              </a:solidFill>
              <a:latin typeface="Bookman Old Style"/>
              <a:ea typeface="Bookman Old Style"/>
              <a:cs typeface="Bookman Old Style"/>
              <a:sym typeface="Bookman Old Style"/>
            </a:endParaRPr>
          </a:p>
        </p:txBody>
      </p:sp>
      <p:sp>
        <p:nvSpPr>
          <p:cNvPr id="542" name="Google Shape;542;p13"/>
          <p:cNvSpPr/>
          <p:nvPr/>
        </p:nvSpPr>
        <p:spPr>
          <a:xfrm>
            <a:off x="7862795" y="17687"/>
            <a:ext cx="243427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 </a:t>
            </a:r>
            <a:endParaRPr/>
          </a:p>
        </p:txBody>
      </p:sp>
      <p:sp>
        <p:nvSpPr>
          <p:cNvPr id="543" name="Google Shape;543;p13"/>
          <p:cNvSpPr/>
          <p:nvPr/>
        </p:nvSpPr>
        <p:spPr>
          <a:xfrm>
            <a:off x="5741031" y="17687"/>
            <a:ext cx="2393001" cy="589966"/>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cxnSp>
        <p:nvCxnSpPr>
          <p:cNvPr id="544" name="Google Shape;544;p13"/>
          <p:cNvCxnSpPr/>
          <p:nvPr/>
        </p:nvCxnSpPr>
        <p:spPr>
          <a:xfrm>
            <a:off x="2160166" y="1000125"/>
            <a:ext cx="0" cy="4718287"/>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47"/>
              </a:srgbClr>
            </a:outerShdw>
          </a:effectLst>
        </p:spPr>
      </p:cxnSp>
      <p:cxnSp>
        <p:nvCxnSpPr>
          <p:cNvPr id="545" name="Google Shape;545;p13"/>
          <p:cNvCxnSpPr/>
          <p:nvPr/>
        </p:nvCxnSpPr>
        <p:spPr>
          <a:xfrm>
            <a:off x="2142195" y="1000125"/>
            <a:ext cx="9583905" cy="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47"/>
              </a:srgbClr>
            </a:outerShdw>
          </a:effectLst>
        </p:spPr>
      </p:cxnSp>
      <p:sp>
        <p:nvSpPr>
          <p:cNvPr id="546" name="Google Shape;546;p13"/>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15</a:t>
            </a:fld>
            <a:endParaRPr/>
          </a:p>
        </p:txBody>
      </p:sp>
      <p:cxnSp>
        <p:nvCxnSpPr>
          <p:cNvPr id="547" name="Google Shape;547;p13"/>
          <p:cNvCxnSpPr>
            <a:stCxn id="548" idx="4"/>
          </p:cNvCxnSpPr>
          <p:nvPr/>
        </p:nvCxnSpPr>
        <p:spPr>
          <a:xfrm>
            <a:off x="189519" y="2489260"/>
            <a:ext cx="10200" cy="2035200"/>
          </a:xfrm>
          <a:prstGeom prst="straightConnector1">
            <a:avLst/>
          </a:prstGeom>
          <a:noFill/>
          <a:ln w="76200" cap="flat" cmpd="dbl">
            <a:solidFill>
              <a:schemeClr val="accent3"/>
            </a:solidFill>
            <a:prstDash val="solid"/>
            <a:round/>
            <a:headEnd type="none" w="med" len="med"/>
            <a:tailEnd type="none" w="med" len="med"/>
          </a:ln>
        </p:spPr>
      </p:cxnSp>
      <p:sp>
        <p:nvSpPr>
          <p:cNvPr id="548" name="Google Shape;548;p13"/>
          <p:cNvSpPr/>
          <p:nvPr/>
        </p:nvSpPr>
        <p:spPr>
          <a:xfrm>
            <a:off x="88569" y="2287361"/>
            <a:ext cx="201900" cy="201900"/>
          </a:xfrm>
          <a:prstGeom prst="flowChartConnector">
            <a:avLst/>
          </a:prstGeom>
          <a:solidFill>
            <a:schemeClr val="accent3"/>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549" name="Google Shape;549;p13"/>
          <p:cNvSpPr/>
          <p:nvPr/>
        </p:nvSpPr>
        <p:spPr>
          <a:xfrm>
            <a:off x="361447" y="2109211"/>
            <a:ext cx="1626900" cy="558300"/>
          </a:xfrm>
          <a:prstGeom prst="roundRect">
            <a:avLst>
              <a:gd name="adj" fmla="val 16667"/>
            </a:avLst>
          </a:prstGeom>
          <a:solidFill>
            <a:schemeClr val="accent3"/>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E67C"/>
              </a:buClr>
              <a:buSzPts val="1400"/>
              <a:buFont typeface="Bookman Old Style"/>
              <a:buNone/>
            </a:pPr>
            <a:r>
              <a:rPr lang="fr-FR" sz="1400" b="1">
                <a:solidFill>
                  <a:srgbClr val="FFE67C"/>
                </a:solidFill>
                <a:latin typeface="Bookman Old Style"/>
                <a:ea typeface="Bookman Old Style"/>
                <a:cs typeface="Bookman Old Style"/>
                <a:sym typeface="Bookman Old Style"/>
              </a:rPr>
              <a:t>Classification par Arbre de décision</a:t>
            </a:r>
            <a:r>
              <a:rPr lang="fr-FR" sz="1200" b="1">
                <a:solidFill>
                  <a:srgbClr val="FFE67C"/>
                </a:solidFill>
                <a:latin typeface="Bookman Old Style"/>
                <a:ea typeface="Bookman Old Style"/>
                <a:cs typeface="Bookman Old Style"/>
                <a:sym typeface="Bookman Old Style"/>
              </a:rPr>
              <a:t> </a:t>
            </a:r>
            <a:endParaRPr sz="1200" b="1" i="0" u="none" strike="noStrike" cap="none">
              <a:solidFill>
                <a:srgbClr val="FFE67C"/>
              </a:solidFill>
              <a:latin typeface="Bookman Old Style"/>
              <a:ea typeface="Bookman Old Style"/>
              <a:cs typeface="Bookman Old Style"/>
              <a:sym typeface="Bookman Old Style"/>
            </a:endParaRPr>
          </a:p>
        </p:txBody>
      </p:sp>
      <p:sp>
        <p:nvSpPr>
          <p:cNvPr id="550" name="Google Shape;550;p13"/>
          <p:cNvSpPr/>
          <p:nvPr/>
        </p:nvSpPr>
        <p:spPr>
          <a:xfrm>
            <a:off x="360091" y="3150063"/>
            <a:ext cx="1626900" cy="558300"/>
          </a:xfrm>
          <a:prstGeom prst="roundRect">
            <a:avLst>
              <a:gd name="adj" fmla="val 16667"/>
            </a:avLst>
          </a:prstGeom>
          <a:solidFill>
            <a:srgbClr val="974806"/>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400" b="1">
                <a:solidFill>
                  <a:srgbClr val="FFE67C"/>
                </a:solidFill>
                <a:latin typeface="Bookman Old Style"/>
                <a:ea typeface="Bookman Old Style"/>
                <a:cs typeface="Bookman Old Style"/>
                <a:sym typeface="Bookman Old Style"/>
              </a:rPr>
              <a:t>Classification Par RN </a:t>
            </a:r>
            <a:endParaRPr/>
          </a:p>
        </p:txBody>
      </p:sp>
      <p:sp>
        <p:nvSpPr>
          <p:cNvPr id="551" name="Google Shape;551;p13"/>
          <p:cNvSpPr/>
          <p:nvPr/>
        </p:nvSpPr>
        <p:spPr>
          <a:xfrm>
            <a:off x="361479" y="4190913"/>
            <a:ext cx="1626900" cy="5583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Comparaison</a:t>
            </a:r>
            <a:endParaRPr/>
          </a:p>
        </p:txBody>
      </p:sp>
      <p:sp>
        <p:nvSpPr>
          <p:cNvPr id="552" name="Google Shape;552;p13"/>
          <p:cNvSpPr/>
          <p:nvPr/>
        </p:nvSpPr>
        <p:spPr>
          <a:xfrm>
            <a:off x="118344" y="4369161"/>
            <a:ext cx="201900" cy="201900"/>
          </a:xfrm>
          <a:prstGeom prst="flowChartConnector">
            <a:avLst/>
          </a:prstGeom>
          <a:solidFill>
            <a:srgbClr val="93C47D"/>
          </a:solidFill>
          <a:ln w="9525" cap="flat" cmpd="sng">
            <a:solidFill>
              <a:srgbClr val="B6D7A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553" name="Google Shape;553;p13"/>
          <p:cNvSpPr/>
          <p:nvPr/>
        </p:nvSpPr>
        <p:spPr>
          <a:xfrm>
            <a:off x="118344" y="3328261"/>
            <a:ext cx="201900" cy="201900"/>
          </a:xfrm>
          <a:prstGeom prst="flowChartConnector">
            <a:avLst/>
          </a:prstGeom>
          <a:solidFill>
            <a:srgbClr val="974806"/>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2" name="Google Shape;329;p8">
            <a:extLst>
              <a:ext uri="{FF2B5EF4-FFF2-40B4-BE49-F238E27FC236}">
                <a16:creationId xmlns:a16="http://schemas.microsoft.com/office/drawing/2014/main" id="{46E9CFED-A005-A997-9088-5F60439A6C66}"/>
              </a:ext>
            </a:extLst>
          </p:cNvPr>
          <p:cNvSpPr/>
          <p:nvPr/>
        </p:nvSpPr>
        <p:spPr>
          <a:xfrm>
            <a:off x="2475161" y="1422277"/>
            <a:ext cx="4137909" cy="558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600" b="1" dirty="0">
                <a:latin typeface="Calibri"/>
                <a:ea typeface="Calibri"/>
                <a:cs typeface="Calibri"/>
                <a:sym typeface="Calibri"/>
              </a:rPr>
              <a:t>II- Paramétrage de Classification par RN </a:t>
            </a:r>
            <a:endParaRPr sz="1600" dirty="0"/>
          </a:p>
        </p:txBody>
      </p:sp>
      <p:pic>
        <p:nvPicPr>
          <p:cNvPr id="6" name="Image 5">
            <a:extLst>
              <a:ext uri="{FF2B5EF4-FFF2-40B4-BE49-F238E27FC236}">
                <a16:creationId xmlns:a16="http://schemas.microsoft.com/office/drawing/2014/main" id="{68254108-BFF2-0E42-1B43-5A1ECBAF4961}"/>
              </a:ext>
            </a:extLst>
          </p:cNvPr>
          <p:cNvPicPr>
            <a:picLocks noChangeAspect="1"/>
          </p:cNvPicPr>
          <p:nvPr/>
        </p:nvPicPr>
        <p:blipFill>
          <a:blip r:embed="rId4"/>
          <a:stretch>
            <a:fillRect/>
          </a:stretch>
        </p:blipFill>
        <p:spPr>
          <a:xfrm>
            <a:off x="2329639" y="2487430"/>
            <a:ext cx="3886537" cy="1333616"/>
          </a:xfrm>
          <a:prstGeom prst="rect">
            <a:avLst/>
          </a:prstGeom>
        </p:spPr>
      </p:pic>
      <p:sp>
        <p:nvSpPr>
          <p:cNvPr id="7" name="Flèche : trois pointes 6">
            <a:extLst>
              <a:ext uri="{FF2B5EF4-FFF2-40B4-BE49-F238E27FC236}">
                <a16:creationId xmlns:a16="http://schemas.microsoft.com/office/drawing/2014/main" id="{1759E79B-3EE3-21DC-C615-A0571F3F9949}"/>
              </a:ext>
            </a:extLst>
          </p:cNvPr>
          <p:cNvSpPr/>
          <p:nvPr/>
        </p:nvSpPr>
        <p:spPr>
          <a:xfrm rot="10800000">
            <a:off x="6338470" y="2963323"/>
            <a:ext cx="1925005" cy="1035980"/>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pic>
        <p:nvPicPr>
          <p:cNvPr id="9" name="Image 8">
            <a:extLst>
              <a:ext uri="{FF2B5EF4-FFF2-40B4-BE49-F238E27FC236}">
                <a16:creationId xmlns:a16="http://schemas.microsoft.com/office/drawing/2014/main" id="{BC422E03-415D-FB16-EDEE-4EEA2E48CA9E}"/>
              </a:ext>
            </a:extLst>
          </p:cNvPr>
          <p:cNvPicPr>
            <a:picLocks noChangeAspect="1"/>
          </p:cNvPicPr>
          <p:nvPr/>
        </p:nvPicPr>
        <p:blipFill>
          <a:blip r:embed="rId5"/>
          <a:stretch>
            <a:fillRect/>
          </a:stretch>
        </p:blipFill>
        <p:spPr>
          <a:xfrm>
            <a:off x="8385769" y="2419393"/>
            <a:ext cx="3766875" cy="1333616"/>
          </a:xfrm>
          <a:prstGeom prst="rect">
            <a:avLst/>
          </a:prstGeom>
        </p:spPr>
      </p:pic>
      <p:sp>
        <p:nvSpPr>
          <p:cNvPr id="10" name="Google Shape;332;p8">
            <a:extLst>
              <a:ext uri="{FF2B5EF4-FFF2-40B4-BE49-F238E27FC236}">
                <a16:creationId xmlns:a16="http://schemas.microsoft.com/office/drawing/2014/main" id="{A2826B9F-AD64-6BAE-78CA-11480D31EDF7}"/>
              </a:ext>
            </a:extLst>
          </p:cNvPr>
          <p:cNvSpPr/>
          <p:nvPr/>
        </p:nvSpPr>
        <p:spPr>
          <a:xfrm>
            <a:off x="4272907" y="4084104"/>
            <a:ext cx="6928492" cy="1697636"/>
          </a:xfrm>
          <a:prstGeom prst="roundRect">
            <a:avLst>
              <a:gd name="adj" fmla="val 16667"/>
            </a:avLst>
          </a:prstGeom>
          <a:noFill/>
          <a:ln w="9525" cap="flat" cmpd="sng">
            <a:solidFill>
              <a:srgbClr val="8888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700" dirty="0">
                <a:effectLst/>
                <a:latin typeface="Times New Roman" panose="02020603050405020304" pitchFamily="18" charset="0"/>
                <a:ea typeface="Calibri" panose="020F0502020204030204" pitchFamily="34" charset="0"/>
                <a:cs typeface="Arial" panose="020B0604020202020204" pitchFamily="34" charset="0"/>
              </a:rPr>
              <a:t>On fait varier les 2 paramètres : </a:t>
            </a:r>
          </a:p>
          <a:p>
            <a:pPr marL="285750" indent="-285750">
              <a:buFont typeface="Arial" panose="020B0604020202020204" pitchFamily="34" charset="0"/>
              <a:buChar char="•"/>
            </a:pPr>
            <a:r>
              <a:rPr lang="fr-FR" sz="1800" b="1" u="sng" dirty="0">
                <a:effectLst/>
                <a:latin typeface="Times New Roman" panose="02020603050405020304" pitchFamily="18" charset="0"/>
                <a:ea typeface="Calibri" panose="020F0502020204030204" pitchFamily="34" charset="0"/>
                <a:cs typeface="Arial" panose="020B0604020202020204" pitchFamily="34" charset="0"/>
              </a:rPr>
              <a:t>Momentum :</a:t>
            </a:r>
            <a:r>
              <a:rPr lang="fr-FR" sz="1800" dirty="0">
                <a:effectLst/>
                <a:latin typeface="Times New Roman" panose="02020603050405020304" pitchFamily="18" charset="0"/>
                <a:ea typeface="Calibri" panose="020F0502020204030204" pitchFamily="34" charset="0"/>
                <a:cs typeface="Arial" panose="020B0604020202020204" pitchFamily="34" charset="0"/>
              </a:rPr>
              <a:t> permettant l’ajustement du poids pour éviter la non convergence de l’algorithme. </a:t>
            </a:r>
          </a:p>
          <a:p>
            <a:pPr marL="285750" indent="-285750">
              <a:buFont typeface="Arial" panose="020B0604020202020204" pitchFamily="34" charset="0"/>
              <a:buChar char="•"/>
            </a:pPr>
            <a:r>
              <a:rPr lang="fr-FR" sz="1800" b="1" u="sng" dirty="0">
                <a:effectLst/>
                <a:latin typeface="Times New Roman" panose="02020603050405020304" pitchFamily="18" charset="0"/>
                <a:ea typeface="Calibri" panose="020F0502020204030204" pitchFamily="34" charset="0"/>
                <a:cs typeface="Arial" panose="020B0604020202020204" pitchFamily="34" charset="0"/>
              </a:rPr>
              <a:t>Nombre d’itérations </a:t>
            </a:r>
            <a:endParaRPr lang="fr-MA" sz="1800" dirty="0">
              <a:effectLst/>
              <a:latin typeface="Times New Roman" panose="02020603050405020304" pitchFamily="18" charset="0"/>
              <a:ea typeface="Calibri" panose="020F0502020204030204" pitchFamily="34" charset="0"/>
              <a:cs typeface="Arial" panose="020B0604020202020204" pitchFamily="34" charset="0"/>
            </a:endParaRPr>
          </a:p>
          <a:p>
            <a:pPr marL="285750" lvl="0" indent="-285750" algn="l" rtl="0">
              <a:spcBef>
                <a:spcPts val="0"/>
              </a:spcBef>
              <a:spcAft>
                <a:spcPts val="0"/>
              </a:spcAft>
              <a:buFont typeface="Arial" panose="020B0604020202020204" pitchFamily="34" charset="0"/>
              <a:buChar char="•"/>
            </a:pPr>
            <a:endParaRPr lang="fr-FR" sz="1700" dirty="0">
              <a:effectLst/>
              <a:latin typeface="Times New Roman" panose="02020603050405020304" pitchFamily="18" charset="0"/>
              <a:ea typeface="Calibri" panose="020F050202020403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cxnSp>
        <p:nvCxnSpPr>
          <p:cNvPr id="559" name="Google Shape;559;p14"/>
          <p:cNvCxnSpPr/>
          <p:nvPr/>
        </p:nvCxnSpPr>
        <p:spPr>
          <a:xfrm rot="10800000" flipH="1">
            <a:off x="-13924" y="6093296"/>
            <a:ext cx="12241213" cy="140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1"/>
              </a:srgbClr>
            </a:outerShdw>
          </a:effectLst>
        </p:spPr>
      </p:cxnSp>
      <p:pic>
        <p:nvPicPr>
          <p:cNvPr id="560" name="Google Shape;560;p14"/>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561" name="Google Shape;561;p14"/>
          <p:cNvSpPr txBox="1"/>
          <p:nvPr/>
        </p:nvSpPr>
        <p:spPr>
          <a:xfrm>
            <a:off x="9801371" y="5799519"/>
            <a:ext cx="431999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2" name="Google Shape;562;p14"/>
          <p:cNvSpPr/>
          <p:nvPr/>
        </p:nvSpPr>
        <p:spPr>
          <a:xfrm>
            <a:off x="-72082" y="17687"/>
            <a:ext cx="2088232" cy="619019"/>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563" name="Google Shape;563;p14"/>
          <p:cNvSpPr/>
          <p:nvPr/>
        </p:nvSpPr>
        <p:spPr>
          <a:xfrm>
            <a:off x="1728118" y="17687"/>
            <a:ext cx="230425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564" name="Google Shape;564;p14" descr="L'orge (Hordeum vulgare)"/>
          <p:cNvSpPr/>
          <p:nvPr/>
        </p:nvSpPr>
        <p:spPr>
          <a:xfrm>
            <a:off x="155575" y="-171400"/>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 name="Google Shape;565;p14"/>
          <p:cNvSpPr/>
          <p:nvPr/>
        </p:nvSpPr>
        <p:spPr>
          <a:xfrm>
            <a:off x="3744342" y="17687"/>
            <a:ext cx="227283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566" name="Google Shape;566;p14"/>
          <p:cNvSpPr/>
          <p:nvPr/>
        </p:nvSpPr>
        <p:spPr>
          <a:xfrm>
            <a:off x="5729944" y="17687"/>
            <a:ext cx="240688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i="0" u="none" strike="noStrike" cap="none">
                <a:solidFill>
                  <a:srgbClr val="295F2D"/>
                </a:solidFill>
                <a:latin typeface="Bookman Old Style"/>
                <a:ea typeface="Bookman Old Style"/>
                <a:cs typeface="Bookman Old Style"/>
                <a:sym typeface="Bookman Old Style"/>
              </a:rPr>
              <a:t>Partie I</a:t>
            </a:r>
            <a:endParaRPr/>
          </a:p>
        </p:txBody>
      </p:sp>
      <p:sp>
        <p:nvSpPr>
          <p:cNvPr id="567" name="Google Shape;567;p14"/>
          <p:cNvSpPr/>
          <p:nvPr/>
        </p:nvSpPr>
        <p:spPr>
          <a:xfrm>
            <a:off x="10009038" y="17687"/>
            <a:ext cx="2232248"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sz="1400" b="1">
                <a:solidFill>
                  <a:srgbClr val="295F2D"/>
                </a:solidFill>
                <a:latin typeface="Bookman Old Style"/>
                <a:ea typeface="Bookman Old Style"/>
                <a:cs typeface="Bookman Old Style"/>
                <a:sym typeface="Bookman Old Style"/>
              </a:rPr>
              <a:t>Conclusion </a:t>
            </a:r>
            <a:endParaRPr sz="1400" b="1" i="0" u="none" strike="noStrike" cap="none">
              <a:solidFill>
                <a:srgbClr val="295F2D"/>
              </a:solidFill>
              <a:latin typeface="Bookman Old Style"/>
              <a:ea typeface="Bookman Old Style"/>
              <a:cs typeface="Bookman Old Style"/>
              <a:sym typeface="Bookman Old Style"/>
            </a:endParaRPr>
          </a:p>
        </p:txBody>
      </p:sp>
      <p:sp>
        <p:nvSpPr>
          <p:cNvPr id="568" name="Google Shape;568;p14"/>
          <p:cNvSpPr/>
          <p:nvPr/>
        </p:nvSpPr>
        <p:spPr>
          <a:xfrm>
            <a:off x="7862795" y="17687"/>
            <a:ext cx="243427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 </a:t>
            </a:r>
            <a:endParaRPr/>
          </a:p>
        </p:txBody>
      </p:sp>
      <p:sp>
        <p:nvSpPr>
          <p:cNvPr id="569" name="Google Shape;569;p14"/>
          <p:cNvSpPr/>
          <p:nvPr/>
        </p:nvSpPr>
        <p:spPr>
          <a:xfrm>
            <a:off x="5741031" y="17687"/>
            <a:ext cx="2393001" cy="589966"/>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cxnSp>
        <p:nvCxnSpPr>
          <p:cNvPr id="570" name="Google Shape;570;p14"/>
          <p:cNvCxnSpPr/>
          <p:nvPr/>
        </p:nvCxnSpPr>
        <p:spPr>
          <a:xfrm>
            <a:off x="2160166" y="1000125"/>
            <a:ext cx="0" cy="4718287"/>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47"/>
              </a:srgbClr>
            </a:outerShdw>
          </a:effectLst>
        </p:spPr>
      </p:cxnSp>
      <p:cxnSp>
        <p:nvCxnSpPr>
          <p:cNvPr id="571" name="Google Shape;571;p14"/>
          <p:cNvCxnSpPr/>
          <p:nvPr/>
        </p:nvCxnSpPr>
        <p:spPr>
          <a:xfrm>
            <a:off x="2142195" y="1000125"/>
            <a:ext cx="9583905" cy="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47"/>
              </a:srgbClr>
            </a:outerShdw>
          </a:effectLst>
        </p:spPr>
      </p:cxnSp>
      <p:sp>
        <p:nvSpPr>
          <p:cNvPr id="572" name="Google Shape;572;p14"/>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16</a:t>
            </a:fld>
            <a:endParaRPr/>
          </a:p>
        </p:txBody>
      </p:sp>
      <p:cxnSp>
        <p:nvCxnSpPr>
          <p:cNvPr id="573" name="Google Shape;573;p14"/>
          <p:cNvCxnSpPr>
            <a:stCxn id="574" idx="4"/>
          </p:cNvCxnSpPr>
          <p:nvPr/>
        </p:nvCxnSpPr>
        <p:spPr>
          <a:xfrm>
            <a:off x="189519" y="2489260"/>
            <a:ext cx="10200" cy="2035200"/>
          </a:xfrm>
          <a:prstGeom prst="straightConnector1">
            <a:avLst/>
          </a:prstGeom>
          <a:noFill/>
          <a:ln w="76200" cap="flat" cmpd="dbl">
            <a:solidFill>
              <a:schemeClr val="accent3"/>
            </a:solidFill>
            <a:prstDash val="solid"/>
            <a:round/>
            <a:headEnd type="none" w="med" len="med"/>
            <a:tailEnd type="none" w="med" len="med"/>
          </a:ln>
        </p:spPr>
      </p:cxnSp>
      <p:sp>
        <p:nvSpPr>
          <p:cNvPr id="574" name="Google Shape;574;p14"/>
          <p:cNvSpPr/>
          <p:nvPr/>
        </p:nvSpPr>
        <p:spPr>
          <a:xfrm>
            <a:off x="88569" y="2287361"/>
            <a:ext cx="201900" cy="201900"/>
          </a:xfrm>
          <a:prstGeom prst="flowChartConnector">
            <a:avLst/>
          </a:prstGeom>
          <a:solidFill>
            <a:schemeClr val="accent3"/>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575" name="Google Shape;575;p14"/>
          <p:cNvSpPr/>
          <p:nvPr/>
        </p:nvSpPr>
        <p:spPr>
          <a:xfrm>
            <a:off x="361447" y="2109211"/>
            <a:ext cx="1626900" cy="558300"/>
          </a:xfrm>
          <a:prstGeom prst="roundRect">
            <a:avLst>
              <a:gd name="adj" fmla="val 16667"/>
            </a:avLst>
          </a:prstGeom>
          <a:solidFill>
            <a:schemeClr val="accent3"/>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E67C"/>
              </a:buClr>
              <a:buSzPts val="1400"/>
              <a:buFont typeface="Bookman Old Style"/>
              <a:buNone/>
            </a:pPr>
            <a:r>
              <a:rPr lang="fr-FR" sz="1400" b="1">
                <a:solidFill>
                  <a:srgbClr val="FFE67C"/>
                </a:solidFill>
                <a:latin typeface="Bookman Old Style"/>
                <a:ea typeface="Bookman Old Style"/>
                <a:cs typeface="Bookman Old Style"/>
                <a:sym typeface="Bookman Old Style"/>
              </a:rPr>
              <a:t>Classification par Arbre de décision</a:t>
            </a:r>
            <a:r>
              <a:rPr lang="fr-FR" sz="1200" b="1">
                <a:solidFill>
                  <a:srgbClr val="FFE67C"/>
                </a:solidFill>
                <a:latin typeface="Bookman Old Style"/>
                <a:ea typeface="Bookman Old Style"/>
                <a:cs typeface="Bookman Old Style"/>
                <a:sym typeface="Bookman Old Style"/>
              </a:rPr>
              <a:t> </a:t>
            </a:r>
            <a:endParaRPr sz="1200" b="1" i="0" u="none" strike="noStrike" cap="none">
              <a:solidFill>
                <a:srgbClr val="FFE67C"/>
              </a:solidFill>
              <a:latin typeface="Bookman Old Style"/>
              <a:ea typeface="Bookman Old Style"/>
              <a:cs typeface="Bookman Old Style"/>
              <a:sym typeface="Bookman Old Style"/>
            </a:endParaRPr>
          </a:p>
        </p:txBody>
      </p:sp>
      <p:sp>
        <p:nvSpPr>
          <p:cNvPr id="576" name="Google Shape;576;p14"/>
          <p:cNvSpPr/>
          <p:nvPr/>
        </p:nvSpPr>
        <p:spPr>
          <a:xfrm>
            <a:off x="360091" y="3150063"/>
            <a:ext cx="1626900" cy="558300"/>
          </a:xfrm>
          <a:prstGeom prst="roundRect">
            <a:avLst>
              <a:gd name="adj" fmla="val 16667"/>
            </a:avLst>
          </a:prstGeom>
          <a:solidFill>
            <a:srgbClr val="974806"/>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400" b="1">
                <a:solidFill>
                  <a:srgbClr val="FFE67C"/>
                </a:solidFill>
                <a:latin typeface="Bookman Old Style"/>
                <a:ea typeface="Bookman Old Style"/>
                <a:cs typeface="Bookman Old Style"/>
                <a:sym typeface="Bookman Old Style"/>
              </a:rPr>
              <a:t>Classification Par RN </a:t>
            </a:r>
            <a:endParaRPr/>
          </a:p>
        </p:txBody>
      </p:sp>
      <p:sp>
        <p:nvSpPr>
          <p:cNvPr id="577" name="Google Shape;577;p14"/>
          <p:cNvSpPr/>
          <p:nvPr/>
        </p:nvSpPr>
        <p:spPr>
          <a:xfrm>
            <a:off x="361479" y="4190913"/>
            <a:ext cx="1626900" cy="5583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Comparaison</a:t>
            </a:r>
            <a:endParaRPr/>
          </a:p>
        </p:txBody>
      </p:sp>
      <p:sp>
        <p:nvSpPr>
          <p:cNvPr id="578" name="Google Shape;578;p14"/>
          <p:cNvSpPr/>
          <p:nvPr/>
        </p:nvSpPr>
        <p:spPr>
          <a:xfrm>
            <a:off x="118344" y="4369161"/>
            <a:ext cx="201900" cy="201900"/>
          </a:xfrm>
          <a:prstGeom prst="flowChartConnector">
            <a:avLst/>
          </a:prstGeom>
          <a:solidFill>
            <a:srgbClr val="93C47D"/>
          </a:solidFill>
          <a:ln w="9525" cap="flat" cmpd="sng">
            <a:solidFill>
              <a:srgbClr val="B6D7A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579" name="Google Shape;579;p14"/>
          <p:cNvSpPr/>
          <p:nvPr/>
        </p:nvSpPr>
        <p:spPr>
          <a:xfrm>
            <a:off x="118344" y="3328261"/>
            <a:ext cx="201900" cy="201900"/>
          </a:xfrm>
          <a:prstGeom prst="flowChartConnector">
            <a:avLst/>
          </a:prstGeom>
          <a:solidFill>
            <a:srgbClr val="974806"/>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2" name="Google Shape;329;p8">
            <a:extLst>
              <a:ext uri="{FF2B5EF4-FFF2-40B4-BE49-F238E27FC236}">
                <a16:creationId xmlns:a16="http://schemas.microsoft.com/office/drawing/2014/main" id="{E50BFB16-655F-A25B-6D40-91BFA539B9A7}"/>
              </a:ext>
            </a:extLst>
          </p:cNvPr>
          <p:cNvSpPr/>
          <p:nvPr/>
        </p:nvSpPr>
        <p:spPr>
          <a:xfrm>
            <a:off x="2313685" y="1084157"/>
            <a:ext cx="2861313" cy="558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600" b="1" dirty="0">
                <a:latin typeface="Calibri"/>
                <a:ea typeface="Calibri"/>
                <a:cs typeface="Calibri"/>
                <a:sym typeface="Calibri"/>
              </a:rPr>
              <a:t>II- Comparaison des résultats:</a:t>
            </a:r>
            <a:endParaRPr sz="1600" dirty="0"/>
          </a:p>
        </p:txBody>
      </p:sp>
      <p:graphicFrame>
        <p:nvGraphicFramePr>
          <p:cNvPr id="4" name="Diagramme 3">
            <a:extLst>
              <a:ext uri="{FF2B5EF4-FFF2-40B4-BE49-F238E27FC236}">
                <a16:creationId xmlns:a16="http://schemas.microsoft.com/office/drawing/2014/main" id="{616341A1-D87D-E7A4-BD65-A8CD76F23884}"/>
              </a:ext>
            </a:extLst>
          </p:cNvPr>
          <p:cNvGraphicFramePr/>
          <p:nvPr>
            <p:extLst>
              <p:ext uri="{D42A27DB-BD31-4B8C-83A1-F6EECF244321}">
                <p14:modId xmlns:p14="http://schemas.microsoft.com/office/powerpoint/2010/main" val="230171870"/>
              </p:ext>
            </p:extLst>
          </p:nvPr>
        </p:nvGraphicFramePr>
        <p:xfrm>
          <a:off x="2430408" y="1678286"/>
          <a:ext cx="9722226" cy="46780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Flèche : bas 4">
            <a:extLst>
              <a:ext uri="{FF2B5EF4-FFF2-40B4-BE49-F238E27FC236}">
                <a16:creationId xmlns:a16="http://schemas.microsoft.com/office/drawing/2014/main" id="{FC5BEB3B-C517-115D-FF9C-D421A9E7A9CC}"/>
              </a:ext>
            </a:extLst>
          </p:cNvPr>
          <p:cNvSpPr/>
          <p:nvPr/>
        </p:nvSpPr>
        <p:spPr>
          <a:xfrm>
            <a:off x="6933386" y="4774953"/>
            <a:ext cx="442128" cy="5033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 name="Rectangle 5">
            <a:extLst>
              <a:ext uri="{FF2B5EF4-FFF2-40B4-BE49-F238E27FC236}">
                <a16:creationId xmlns:a16="http://schemas.microsoft.com/office/drawing/2014/main" id="{5FBDC110-B417-F4E7-355F-D64658543E91}"/>
              </a:ext>
            </a:extLst>
          </p:cNvPr>
          <p:cNvSpPr/>
          <p:nvPr/>
        </p:nvSpPr>
        <p:spPr>
          <a:xfrm>
            <a:off x="5004102" y="5548253"/>
            <a:ext cx="4300695" cy="509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On opte pour les paramètres de la 2</a:t>
            </a:r>
            <a:r>
              <a:rPr lang="fr-FR" baseline="30000" dirty="0"/>
              <a:t>ème</a:t>
            </a:r>
            <a:r>
              <a:rPr lang="fr-FR" dirty="0"/>
              <a:t> tentative</a:t>
            </a:r>
            <a:endParaRPr lang="fr-MA"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cxnSp>
        <p:nvCxnSpPr>
          <p:cNvPr id="585" name="Google Shape;585;g1c42147685f_0_188"/>
          <p:cNvCxnSpPr/>
          <p:nvPr/>
        </p:nvCxnSpPr>
        <p:spPr>
          <a:xfrm rot="10800000" flipH="1">
            <a:off x="-13924" y="6093196"/>
            <a:ext cx="12241200" cy="141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0"/>
              </a:srgbClr>
            </a:outerShdw>
          </a:effectLst>
        </p:spPr>
      </p:cxnSp>
      <p:pic>
        <p:nvPicPr>
          <p:cNvPr id="586" name="Google Shape;586;g1c42147685f_0_188"/>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587" name="Google Shape;587;g1c42147685f_0_188"/>
          <p:cNvSpPr txBox="1"/>
          <p:nvPr/>
        </p:nvSpPr>
        <p:spPr>
          <a:xfrm>
            <a:off x="9801371" y="5799519"/>
            <a:ext cx="4320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8" name="Google Shape;588;g1c42147685f_0_188"/>
          <p:cNvSpPr/>
          <p:nvPr/>
        </p:nvSpPr>
        <p:spPr>
          <a:xfrm>
            <a:off x="-72082" y="17687"/>
            <a:ext cx="2088300" cy="6189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589" name="Google Shape;589;g1c42147685f_0_188"/>
          <p:cNvSpPr/>
          <p:nvPr/>
        </p:nvSpPr>
        <p:spPr>
          <a:xfrm>
            <a:off x="1728118" y="17687"/>
            <a:ext cx="2304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590" name="Google Shape;590;g1c42147685f_0_188" descr="L'orge (Hordeum vulgare)"/>
          <p:cNvSpPr/>
          <p:nvPr/>
        </p:nvSpPr>
        <p:spPr>
          <a:xfrm>
            <a:off x="155575" y="-1714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 name="Google Shape;591;g1c42147685f_0_188"/>
          <p:cNvSpPr/>
          <p:nvPr/>
        </p:nvSpPr>
        <p:spPr>
          <a:xfrm>
            <a:off x="3744342" y="17687"/>
            <a:ext cx="22728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592" name="Google Shape;592;g1c42147685f_0_188"/>
          <p:cNvSpPr/>
          <p:nvPr/>
        </p:nvSpPr>
        <p:spPr>
          <a:xfrm>
            <a:off x="5729944" y="17687"/>
            <a:ext cx="24069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i="0" u="none" strike="noStrike" cap="none">
                <a:solidFill>
                  <a:srgbClr val="295F2D"/>
                </a:solidFill>
                <a:latin typeface="Bookman Old Style"/>
                <a:ea typeface="Bookman Old Style"/>
                <a:cs typeface="Bookman Old Style"/>
                <a:sym typeface="Bookman Old Style"/>
              </a:rPr>
              <a:t>Partie I</a:t>
            </a:r>
            <a:endParaRPr/>
          </a:p>
        </p:txBody>
      </p:sp>
      <p:sp>
        <p:nvSpPr>
          <p:cNvPr id="593" name="Google Shape;593;g1c42147685f_0_188"/>
          <p:cNvSpPr/>
          <p:nvPr/>
        </p:nvSpPr>
        <p:spPr>
          <a:xfrm>
            <a:off x="10009038" y="17687"/>
            <a:ext cx="2232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sz="1400" b="1">
                <a:solidFill>
                  <a:srgbClr val="295F2D"/>
                </a:solidFill>
                <a:latin typeface="Bookman Old Style"/>
                <a:ea typeface="Bookman Old Style"/>
                <a:cs typeface="Bookman Old Style"/>
                <a:sym typeface="Bookman Old Style"/>
              </a:rPr>
              <a:t>Conclusion </a:t>
            </a:r>
            <a:endParaRPr sz="1400" b="1" i="0" u="none" strike="noStrike" cap="none">
              <a:solidFill>
                <a:srgbClr val="295F2D"/>
              </a:solidFill>
              <a:latin typeface="Bookman Old Style"/>
              <a:ea typeface="Bookman Old Style"/>
              <a:cs typeface="Bookman Old Style"/>
              <a:sym typeface="Bookman Old Style"/>
            </a:endParaRPr>
          </a:p>
        </p:txBody>
      </p:sp>
      <p:sp>
        <p:nvSpPr>
          <p:cNvPr id="594" name="Google Shape;594;g1c42147685f_0_188"/>
          <p:cNvSpPr/>
          <p:nvPr/>
        </p:nvSpPr>
        <p:spPr>
          <a:xfrm>
            <a:off x="7862795" y="17687"/>
            <a:ext cx="24342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 </a:t>
            </a:r>
            <a:endParaRPr/>
          </a:p>
        </p:txBody>
      </p:sp>
      <p:sp>
        <p:nvSpPr>
          <p:cNvPr id="595" name="Google Shape;595;g1c42147685f_0_188"/>
          <p:cNvSpPr/>
          <p:nvPr/>
        </p:nvSpPr>
        <p:spPr>
          <a:xfrm>
            <a:off x="5741031" y="17687"/>
            <a:ext cx="2393100" cy="590100"/>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cxnSp>
        <p:nvCxnSpPr>
          <p:cNvPr id="596" name="Google Shape;596;g1c42147685f_0_188"/>
          <p:cNvCxnSpPr/>
          <p:nvPr/>
        </p:nvCxnSpPr>
        <p:spPr>
          <a:xfrm>
            <a:off x="2160166" y="1000125"/>
            <a:ext cx="0" cy="471840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50"/>
              </a:srgbClr>
            </a:outerShdw>
          </a:effectLst>
        </p:spPr>
      </p:cxnSp>
      <p:cxnSp>
        <p:nvCxnSpPr>
          <p:cNvPr id="597" name="Google Shape;597;g1c42147685f_0_188"/>
          <p:cNvCxnSpPr/>
          <p:nvPr/>
        </p:nvCxnSpPr>
        <p:spPr>
          <a:xfrm>
            <a:off x="2142195" y="1000125"/>
            <a:ext cx="9583800" cy="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50"/>
              </a:srgbClr>
            </a:outerShdw>
          </a:effectLst>
        </p:spPr>
      </p:cxnSp>
      <p:sp>
        <p:nvSpPr>
          <p:cNvPr id="598" name="Google Shape;598;g1c42147685f_0_188"/>
          <p:cNvSpPr txBox="1">
            <a:spLocks noGrp="1"/>
          </p:cNvSpPr>
          <p:nvPr>
            <p:ph type="sldNum" idx="12"/>
          </p:nvPr>
        </p:nvSpPr>
        <p:spPr>
          <a:xfrm>
            <a:off x="8772869" y="6356353"/>
            <a:ext cx="2856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a:t>
            </a:fld>
            <a:endParaRPr/>
          </a:p>
        </p:txBody>
      </p:sp>
      <p:cxnSp>
        <p:nvCxnSpPr>
          <p:cNvPr id="599" name="Google Shape;599;g1c42147685f_0_188"/>
          <p:cNvCxnSpPr>
            <a:stCxn id="600" idx="4"/>
          </p:cNvCxnSpPr>
          <p:nvPr/>
        </p:nvCxnSpPr>
        <p:spPr>
          <a:xfrm>
            <a:off x="189519" y="2489260"/>
            <a:ext cx="10200" cy="2035200"/>
          </a:xfrm>
          <a:prstGeom prst="straightConnector1">
            <a:avLst/>
          </a:prstGeom>
          <a:noFill/>
          <a:ln w="76200" cap="flat" cmpd="dbl">
            <a:solidFill>
              <a:schemeClr val="accent3"/>
            </a:solidFill>
            <a:prstDash val="solid"/>
            <a:round/>
            <a:headEnd type="none" w="med" len="med"/>
            <a:tailEnd type="none" w="med" len="med"/>
          </a:ln>
        </p:spPr>
      </p:cxnSp>
      <p:sp>
        <p:nvSpPr>
          <p:cNvPr id="600" name="Google Shape;600;g1c42147685f_0_188"/>
          <p:cNvSpPr/>
          <p:nvPr/>
        </p:nvSpPr>
        <p:spPr>
          <a:xfrm>
            <a:off x="88569" y="2287361"/>
            <a:ext cx="201900" cy="201900"/>
          </a:xfrm>
          <a:prstGeom prst="flowChartConnector">
            <a:avLst/>
          </a:prstGeom>
          <a:solidFill>
            <a:schemeClr val="accent3"/>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601" name="Google Shape;601;g1c42147685f_0_188"/>
          <p:cNvSpPr/>
          <p:nvPr/>
        </p:nvSpPr>
        <p:spPr>
          <a:xfrm>
            <a:off x="361447" y="2109211"/>
            <a:ext cx="1626900" cy="558300"/>
          </a:xfrm>
          <a:prstGeom prst="roundRect">
            <a:avLst>
              <a:gd name="adj" fmla="val 16667"/>
            </a:avLst>
          </a:prstGeom>
          <a:solidFill>
            <a:schemeClr val="accent3"/>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E67C"/>
              </a:buClr>
              <a:buSzPts val="1400"/>
              <a:buFont typeface="Bookman Old Style"/>
              <a:buNone/>
            </a:pPr>
            <a:r>
              <a:rPr lang="fr-FR" sz="1400" b="1">
                <a:solidFill>
                  <a:srgbClr val="FFE67C"/>
                </a:solidFill>
                <a:latin typeface="Bookman Old Style"/>
                <a:ea typeface="Bookman Old Style"/>
                <a:cs typeface="Bookman Old Style"/>
                <a:sym typeface="Bookman Old Style"/>
              </a:rPr>
              <a:t>Classification par Arbre de décision</a:t>
            </a:r>
            <a:r>
              <a:rPr lang="fr-FR" sz="1200" b="1">
                <a:solidFill>
                  <a:srgbClr val="FFE67C"/>
                </a:solidFill>
                <a:latin typeface="Bookman Old Style"/>
                <a:ea typeface="Bookman Old Style"/>
                <a:cs typeface="Bookman Old Style"/>
                <a:sym typeface="Bookman Old Style"/>
              </a:rPr>
              <a:t> </a:t>
            </a:r>
            <a:endParaRPr sz="1200" b="1" i="0" u="none" strike="noStrike" cap="none">
              <a:solidFill>
                <a:srgbClr val="FFE67C"/>
              </a:solidFill>
              <a:latin typeface="Bookman Old Style"/>
              <a:ea typeface="Bookman Old Style"/>
              <a:cs typeface="Bookman Old Style"/>
              <a:sym typeface="Bookman Old Style"/>
            </a:endParaRPr>
          </a:p>
        </p:txBody>
      </p:sp>
      <p:sp>
        <p:nvSpPr>
          <p:cNvPr id="602" name="Google Shape;602;g1c42147685f_0_188"/>
          <p:cNvSpPr/>
          <p:nvPr/>
        </p:nvSpPr>
        <p:spPr>
          <a:xfrm>
            <a:off x="360091" y="3150063"/>
            <a:ext cx="1626900" cy="558300"/>
          </a:xfrm>
          <a:prstGeom prst="roundRect">
            <a:avLst>
              <a:gd name="adj" fmla="val 16667"/>
            </a:avLst>
          </a:prstGeom>
          <a:solidFill>
            <a:srgbClr val="974806"/>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400" b="1">
                <a:solidFill>
                  <a:srgbClr val="FFE67C"/>
                </a:solidFill>
                <a:latin typeface="Bookman Old Style"/>
                <a:ea typeface="Bookman Old Style"/>
                <a:cs typeface="Bookman Old Style"/>
                <a:sym typeface="Bookman Old Style"/>
              </a:rPr>
              <a:t>Classification Par RN </a:t>
            </a:r>
            <a:endParaRPr/>
          </a:p>
        </p:txBody>
      </p:sp>
      <p:sp>
        <p:nvSpPr>
          <p:cNvPr id="603" name="Google Shape;603;g1c42147685f_0_188"/>
          <p:cNvSpPr/>
          <p:nvPr/>
        </p:nvSpPr>
        <p:spPr>
          <a:xfrm>
            <a:off x="361479" y="4190913"/>
            <a:ext cx="1626900" cy="5583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Comparaison</a:t>
            </a:r>
            <a:endParaRPr/>
          </a:p>
        </p:txBody>
      </p:sp>
      <p:sp>
        <p:nvSpPr>
          <p:cNvPr id="604" name="Google Shape;604;g1c42147685f_0_188"/>
          <p:cNvSpPr/>
          <p:nvPr/>
        </p:nvSpPr>
        <p:spPr>
          <a:xfrm>
            <a:off x="118344" y="4369161"/>
            <a:ext cx="201900" cy="201900"/>
          </a:xfrm>
          <a:prstGeom prst="flowChartConnector">
            <a:avLst/>
          </a:prstGeom>
          <a:solidFill>
            <a:srgbClr val="93C47D"/>
          </a:solidFill>
          <a:ln w="9525" cap="flat" cmpd="sng">
            <a:solidFill>
              <a:srgbClr val="B6D7A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605" name="Google Shape;605;g1c42147685f_0_188"/>
          <p:cNvSpPr/>
          <p:nvPr/>
        </p:nvSpPr>
        <p:spPr>
          <a:xfrm>
            <a:off x="118344" y="3328261"/>
            <a:ext cx="201900" cy="201900"/>
          </a:xfrm>
          <a:prstGeom prst="flowChartConnector">
            <a:avLst/>
          </a:prstGeom>
          <a:solidFill>
            <a:srgbClr val="974806"/>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2" name="Google Shape;329;p8">
            <a:extLst>
              <a:ext uri="{FF2B5EF4-FFF2-40B4-BE49-F238E27FC236}">
                <a16:creationId xmlns:a16="http://schemas.microsoft.com/office/drawing/2014/main" id="{039FE450-9595-9873-6837-1F7E403715BA}"/>
              </a:ext>
            </a:extLst>
          </p:cNvPr>
          <p:cNvSpPr/>
          <p:nvPr/>
        </p:nvSpPr>
        <p:spPr>
          <a:xfrm>
            <a:off x="2313685" y="1084157"/>
            <a:ext cx="3152618" cy="558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600" b="1" dirty="0">
                <a:latin typeface="Calibri"/>
                <a:ea typeface="Calibri"/>
                <a:cs typeface="Calibri"/>
                <a:sym typeface="Calibri"/>
              </a:rPr>
              <a:t>III- Traitement Post Classification :</a:t>
            </a:r>
            <a:endParaRPr sz="1600" dirty="0"/>
          </a:p>
        </p:txBody>
      </p:sp>
      <p:graphicFrame>
        <p:nvGraphicFramePr>
          <p:cNvPr id="3" name="Diagramme 2">
            <a:extLst>
              <a:ext uri="{FF2B5EF4-FFF2-40B4-BE49-F238E27FC236}">
                <a16:creationId xmlns:a16="http://schemas.microsoft.com/office/drawing/2014/main" id="{3ACB4D2E-26B1-EE65-ABCF-ABB51824002D}"/>
              </a:ext>
            </a:extLst>
          </p:cNvPr>
          <p:cNvGraphicFramePr/>
          <p:nvPr>
            <p:extLst>
              <p:ext uri="{D42A27DB-BD31-4B8C-83A1-F6EECF244321}">
                <p14:modId xmlns:p14="http://schemas.microsoft.com/office/powerpoint/2010/main" val="1840667004"/>
              </p:ext>
            </p:extLst>
          </p:nvPr>
        </p:nvGraphicFramePr>
        <p:xfrm>
          <a:off x="2537330" y="2233070"/>
          <a:ext cx="9370585" cy="31673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a:extLst>
              <a:ext uri="{FF2B5EF4-FFF2-40B4-BE49-F238E27FC236}">
                <a16:creationId xmlns:a16="http://schemas.microsoft.com/office/drawing/2014/main" id="{0F3257E0-9A2C-2D79-8260-98307779EDD4}"/>
              </a:ext>
            </a:extLst>
          </p:cNvPr>
          <p:cNvSpPr/>
          <p:nvPr/>
        </p:nvSpPr>
        <p:spPr>
          <a:xfrm>
            <a:off x="6519237" y="5010873"/>
            <a:ext cx="1406769" cy="735926"/>
          </a:xfrm>
          <a:prstGeom prst="rect">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Adopté dans notre cas </a:t>
            </a:r>
            <a:endParaRPr lang="fr-MA"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cxnSp>
        <p:nvCxnSpPr>
          <p:cNvPr id="611" name="Google Shape;611;g1c42147685f_0_213"/>
          <p:cNvCxnSpPr/>
          <p:nvPr/>
        </p:nvCxnSpPr>
        <p:spPr>
          <a:xfrm rot="10800000" flipH="1">
            <a:off x="-13924" y="6093196"/>
            <a:ext cx="12241200" cy="141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0"/>
              </a:srgbClr>
            </a:outerShdw>
          </a:effectLst>
        </p:spPr>
      </p:cxnSp>
      <p:pic>
        <p:nvPicPr>
          <p:cNvPr id="612" name="Google Shape;612;g1c42147685f_0_213"/>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613" name="Google Shape;613;g1c42147685f_0_213"/>
          <p:cNvSpPr txBox="1"/>
          <p:nvPr/>
        </p:nvSpPr>
        <p:spPr>
          <a:xfrm>
            <a:off x="9801371" y="5799519"/>
            <a:ext cx="4320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4" name="Google Shape;614;g1c42147685f_0_213"/>
          <p:cNvSpPr/>
          <p:nvPr/>
        </p:nvSpPr>
        <p:spPr>
          <a:xfrm>
            <a:off x="-72082" y="17687"/>
            <a:ext cx="2088300" cy="6189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615" name="Google Shape;615;g1c42147685f_0_213"/>
          <p:cNvSpPr/>
          <p:nvPr/>
        </p:nvSpPr>
        <p:spPr>
          <a:xfrm>
            <a:off x="1728118" y="17687"/>
            <a:ext cx="2304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616" name="Google Shape;616;g1c42147685f_0_213" descr="L'orge (Hordeum vulgare)"/>
          <p:cNvSpPr/>
          <p:nvPr/>
        </p:nvSpPr>
        <p:spPr>
          <a:xfrm>
            <a:off x="155575" y="-1714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 name="Google Shape;617;g1c42147685f_0_213"/>
          <p:cNvSpPr/>
          <p:nvPr/>
        </p:nvSpPr>
        <p:spPr>
          <a:xfrm>
            <a:off x="3744342" y="17687"/>
            <a:ext cx="22728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618" name="Google Shape;618;g1c42147685f_0_213"/>
          <p:cNvSpPr/>
          <p:nvPr/>
        </p:nvSpPr>
        <p:spPr>
          <a:xfrm>
            <a:off x="5729944" y="17687"/>
            <a:ext cx="24069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i="0" u="none" strike="noStrike" cap="none">
                <a:solidFill>
                  <a:srgbClr val="295F2D"/>
                </a:solidFill>
                <a:latin typeface="Bookman Old Style"/>
                <a:ea typeface="Bookman Old Style"/>
                <a:cs typeface="Bookman Old Style"/>
                <a:sym typeface="Bookman Old Style"/>
              </a:rPr>
              <a:t>Partie I</a:t>
            </a:r>
            <a:endParaRPr/>
          </a:p>
        </p:txBody>
      </p:sp>
      <p:sp>
        <p:nvSpPr>
          <p:cNvPr id="619" name="Google Shape;619;g1c42147685f_0_213"/>
          <p:cNvSpPr/>
          <p:nvPr/>
        </p:nvSpPr>
        <p:spPr>
          <a:xfrm>
            <a:off x="10009038" y="17687"/>
            <a:ext cx="2232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sz="1400" b="1">
                <a:solidFill>
                  <a:srgbClr val="295F2D"/>
                </a:solidFill>
                <a:latin typeface="Bookman Old Style"/>
                <a:ea typeface="Bookman Old Style"/>
                <a:cs typeface="Bookman Old Style"/>
                <a:sym typeface="Bookman Old Style"/>
              </a:rPr>
              <a:t>Conclusion </a:t>
            </a:r>
            <a:endParaRPr sz="1400" b="1" i="0" u="none" strike="noStrike" cap="none">
              <a:solidFill>
                <a:srgbClr val="295F2D"/>
              </a:solidFill>
              <a:latin typeface="Bookman Old Style"/>
              <a:ea typeface="Bookman Old Style"/>
              <a:cs typeface="Bookman Old Style"/>
              <a:sym typeface="Bookman Old Style"/>
            </a:endParaRPr>
          </a:p>
        </p:txBody>
      </p:sp>
      <p:sp>
        <p:nvSpPr>
          <p:cNvPr id="620" name="Google Shape;620;g1c42147685f_0_213"/>
          <p:cNvSpPr/>
          <p:nvPr/>
        </p:nvSpPr>
        <p:spPr>
          <a:xfrm>
            <a:off x="7862795" y="17687"/>
            <a:ext cx="24342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 </a:t>
            </a:r>
            <a:endParaRPr/>
          </a:p>
        </p:txBody>
      </p:sp>
      <p:sp>
        <p:nvSpPr>
          <p:cNvPr id="621" name="Google Shape;621;g1c42147685f_0_213"/>
          <p:cNvSpPr/>
          <p:nvPr/>
        </p:nvSpPr>
        <p:spPr>
          <a:xfrm>
            <a:off x="5741031" y="17687"/>
            <a:ext cx="2393100" cy="590100"/>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cxnSp>
        <p:nvCxnSpPr>
          <p:cNvPr id="622" name="Google Shape;622;g1c42147685f_0_213"/>
          <p:cNvCxnSpPr/>
          <p:nvPr/>
        </p:nvCxnSpPr>
        <p:spPr>
          <a:xfrm>
            <a:off x="2160166" y="1000125"/>
            <a:ext cx="0" cy="471840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50"/>
              </a:srgbClr>
            </a:outerShdw>
          </a:effectLst>
        </p:spPr>
      </p:cxnSp>
      <p:cxnSp>
        <p:nvCxnSpPr>
          <p:cNvPr id="623" name="Google Shape;623;g1c42147685f_0_213"/>
          <p:cNvCxnSpPr/>
          <p:nvPr/>
        </p:nvCxnSpPr>
        <p:spPr>
          <a:xfrm>
            <a:off x="2142195" y="1000125"/>
            <a:ext cx="9583800" cy="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50"/>
              </a:srgbClr>
            </a:outerShdw>
          </a:effectLst>
        </p:spPr>
      </p:cxnSp>
      <p:sp>
        <p:nvSpPr>
          <p:cNvPr id="624" name="Google Shape;624;g1c42147685f_0_213"/>
          <p:cNvSpPr txBox="1">
            <a:spLocks noGrp="1"/>
          </p:cNvSpPr>
          <p:nvPr>
            <p:ph type="sldNum" idx="12"/>
          </p:nvPr>
        </p:nvSpPr>
        <p:spPr>
          <a:xfrm>
            <a:off x="8772869" y="6356353"/>
            <a:ext cx="2856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a:t>
            </a:fld>
            <a:endParaRPr/>
          </a:p>
        </p:txBody>
      </p:sp>
      <p:cxnSp>
        <p:nvCxnSpPr>
          <p:cNvPr id="625" name="Google Shape;625;g1c42147685f_0_213"/>
          <p:cNvCxnSpPr>
            <a:stCxn id="626" idx="4"/>
          </p:cNvCxnSpPr>
          <p:nvPr/>
        </p:nvCxnSpPr>
        <p:spPr>
          <a:xfrm>
            <a:off x="189519" y="2489260"/>
            <a:ext cx="10200" cy="2035200"/>
          </a:xfrm>
          <a:prstGeom prst="straightConnector1">
            <a:avLst/>
          </a:prstGeom>
          <a:noFill/>
          <a:ln w="76200" cap="flat" cmpd="dbl">
            <a:solidFill>
              <a:schemeClr val="accent3"/>
            </a:solidFill>
            <a:prstDash val="solid"/>
            <a:round/>
            <a:headEnd type="none" w="med" len="med"/>
            <a:tailEnd type="none" w="med" len="med"/>
          </a:ln>
        </p:spPr>
      </p:cxnSp>
      <p:sp>
        <p:nvSpPr>
          <p:cNvPr id="626" name="Google Shape;626;g1c42147685f_0_213"/>
          <p:cNvSpPr/>
          <p:nvPr/>
        </p:nvSpPr>
        <p:spPr>
          <a:xfrm>
            <a:off x="88569" y="2287361"/>
            <a:ext cx="201900" cy="201900"/>
          </a:xfrm>
          <a:prstGeom prst="flowChartConnector">
            <a:avLst/>
          </a:prstGeom>
          <a:solidFill>
            <a:schemeClr val="accent3"/>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627" name="Google Shape;627;g1c42147685f_0_213"/>
          <p:cNvSpPr/>
          <p:nvPr/>
        </p:nvSpPr>
        <p:spPr>
          <a:xfrm>
            <a:off x="361447" y="2109211"/>
            <a:ext cx="1626900" cy="558300"/>
          </a:xfrm>
          <a:prstGeom prst="roundRect">
            <a:avLst>
              <a:gd name="adj" fmla="val 16667"/>
            </a:avLst>
          </a:prstGeom>
          <a:solidFill>
            <a:schemeClr val="accent3"/>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E67C"/>
              </a:buClr>
              <a:buSzPts val="1400"/>
              <a:buFont typeface="Bookman Old Style"/>
              <a:buNone/>
            </a:pPr>
            <a:r>
              <a:rPr lang="fr-FR" sz="1400" b="1">
                <a:solidFill>
                  <a:srgbClr val="FFE67C"/>
                </a:solidFill>
                <a:latin typeface="Bookman Old Style"/>
                <a:ea typeface="Bookman Old Style"/>
                <a:cs typeface="Bookman Old Style"/>
                <a:sym typeface="Bookman Old Style"/>
              </a:rPr>
              <a:t>Classification par Arbre de décision</a:t>
            </a:r>
            <a:r>
              <a:rPr lang="fr-FR" sz="1200" b="1">
                <a:solidFill>
                  <a:srgbClr val="FFE67C"/>
                </a:solidFill>
                <a:latin typeface="Bookman Old Style"/>
                <a:ea typeface="Bookman Old Style"/>
                <a:cs typeface="Bookman Old Style"/>
                <a:sym typeface="Bookman Old Style"/>
              </a:rPr>
              <a:t> </a:t>
            </a:r>
            <a:endParaRPr sz="1200" b="1" i="0" u="none" strike="noStrike" cap="none">
              <a:solidFill>
                <a:srgbClr val="FFE67C"/>
              </a:solidFill>
              <a:latin typeface="Bookman Old Style"/>
              <a:ea typeface="Bookman Old Style"/>
              <a:cs typeface="Bookman Old Style"/>
              <a:sym typeface="Bookman Old Style"/>
            </a:endParaRPr>
          </a:p>
        </p:txBody>
      </p:sp>
      <p:sp>
        <p:nvSpPr>
          <p:cNvPr id="628" name="Google Shape;628;g1c42147685f_0_213"/>
          <p:cNvSpPr/>
          <p:nvPr/>
        </p:nvSpPr>
        <p:spPr>
          <a:xfrm>
            <a:off x="360091" y="3150063"/>
            <a:ext cx="1626900" cy="558300"/>
          </a:xfrm>
          <a:prstGeom prst="roundRect">
            <a:avLst>
              <a:gd name="adj" fmla="val 16667"/>
            </a:avLst>
          </a:prstGeom>
          <a:solidFill>
            <a:srgbClr val="974806"/>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400" b="1">
                <a:solidFill>
                  <a:srgbClr val="FFE67C"/>
                </a:solidFill>
                <a:latin typeface="Bookman Old Style"/>
                <a:ea typeface="Bookman Old Style"/>
                <a:cs typeface="Bookman Old Style"/>
                <a:sym typeface="Bookman Old Style"/>
              </a:rPr>
              <a:t>Classification Par RN </a:t>
            </a:r>
            <a:endParaRPr/>
          </a:p>
        </p:txBody>
      </p:sp>
      <p:sp>
        <p:nvSpPr>
          <p:cNvPr id="629" name="Google Shape;629;g1c42147685f_0_213"/>
          <p:cNvSpPr/>
          <p:nvPr/>
        </p:nvSpPr>
        <p:spPr>
          <a:xfrm>
            <a:off x="361479" y="4190913"/>
            <a:ext cx="1626900" cy="5583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Comparaison</a:t>
            </a:r>
            <a:endParaRPr/>
          </a:p>
        </p:txBody>
      </p:sp>
      <p:sp>
        <p:nvSpPr>
          <p:cNvPr id="630" name="Google Shape;630;g1c42147685f_0_213"/>
          <p:cNvSpPr/>
          <p:nvPr/>
        </p:nvSpPr>
        <p:spPr>
          <a:xfrm>
            <a:off x="118344" y="4369161"/>
            <a:ext cx="201900" cy="201900"/>
          </a:xfrm>
          <a:prstGeom prst="flowChartConnector">
            <a:avLst/>
          </a:prstGeom>
          <a:solidFill>
            <a:srgbClr val="93C47D"/>
          </a:solidFill>
          <a:ln w="9525" cap="flat" cmpd="sng">
            <a:solidFill>
              <a:srgbClr val="B6D7A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631" name="Google Shape;631;g1c42147685f_0_213"/>
          <p:cNvSpPr/>
          <p:nvPr/>
        </p:nvSpPr>
        <p:spPr>
          <a:xfrm>
            <a:off x="118344" y="3328261"/>
            <a:ext cx="201900" cy="201900"/>
          </a:xfrm>
          <a:prstGeom prst="flowChartConnector">
            <a:avLst/>
          </a:prstGeom>
          <a:solidFill>
            <a:srgbClr val="974806"/>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2" name="Google Shape;329;p8">
            <a:extLst>
              <a:ext uri="{FF2B5EF4-FFF2-40B4-BE49-F238E27FC236}">
                <a16:creationId xmlns:a16="http://schemas.microsoft.com/office/drawing/2014/main" id="{C55DB518-B002-4450-9517-A108CD3D7E7F}"/>
              </a:ext>
            </a:extLst>
          </p:cNvPr>
          <p:cNvSpPr/>
          <p:nvPr/>
        </p:nvSpPr>
        <p:spPr>
          <a:xfrm>
            <a:off x="2313685" y="1084157"/>
            <a:ext cx="2323628" cy="558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600" b="1" dirty="0">
                <a:latin typeface="Calibri"/>
                <a:ea typeface="Calibri"/>
                <a:cs typeface="Calibri"/>
                <a:sym typeface="Calibri"/>
              </a:rPr>
              <a:t>IV- Résultats Obtenus: </a:t>
            </a:r>
          </a:p>
        </p:txBody>
      </p:sp>
      <p:sp>
        <p:nvSpPr>
          <p:cNvPr id="3" name="Google Shape;489;g1c42147685f_0_78">
            <a:extLst>
              <a:ext uri="{FF2B5EF4-FFF2-40B4-BE49-F238E27FC236}">
                <a16:creationId xmlns:a16="http://schemas.microsoft.com/office/drawing/2014/main" id="{31A1BC2F-FAF3-8419-2AC3-E9E2BC2F3259}"/>
              </a:ext>
            </a:extLst>
          </p:cNvPr>
          <p:cNvSpPr/>
          <p:nvPr/>
        </p:nvSpPr>
        <p:spPr>
          <a:xfrm>
            <a:off x="6078694" y="1907011"/>
            <a:ext cx="1709400" cy="40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t>Image 2021</a:t>
            </a:r>
            <a:endParaRPr dirty="0"/>
          </a:p>
        </p:txBody>
      </p:sp>
      <p:pic>
        <p:nvPicPr>
          <p:cNvPr id="4" name="Image 3">
            <a:extLst>
              <a:ext uri="{FF2B5EF4-FFF2-40B4-BE49-F238E27FC236}">
                <a16:creationId xmlns:a16="http://schemas.microsoft.com/office/drawing/2014/main" id="{56308D70-8F62-796D-CD5B-59B0B02C225C}"/>
              </a:ext>
            </a:extLst>
          </p:cNvPr>
          <p:cNvPicPr>
            <a:picLocks noChangeAspect="1"/>
          </p:cNvPicPr>
          <p:nvPr/>
        </p:nvPicPr>
        <p:blipFill>
          <a:blip r:embed="rId4"/>
          <a:stretch>
            <a:fillRect/>
          </a:stretch>
        </p:blipFill>
        <p:spPr>
          <a:xfrm>
            <a:off x="2988752" y="2605089"/>
            <a:ext cx="3705962" cy="3015808"/>
          </a:xfrm>
          <a:prstGeom prst="rect">
            <a:avLst/>
          </a:prstGeom>
        </p:spPr>
      </p:pic>
      <p:pic>
        <p:nvPicPr>
          <p:cNvPr id="5" name="Image 4">
            <a:extLst>
              <a:ext uri="{FF2B5EF4-FFF2-40B4-BE49-F238E27FC236}">
                <a16:creationId xmlns:a16="http://schemas.microsoft.com/office/drawing/2014/main" id="{D5B675CE-515F-D44A-D8C2-C42F0585003A}"/>
              </a:ext>
            </a:extLst>
          </p:cNvPr>
          <p:cNvPicPr>
            <a:picLocks noChangeAspect="1"/>
          </p:cNvPicPr>
          <p:nvPr/>
        </p:nvPicPr>
        <p:blipFill rotWithShape="1">
          <a:blip r:embed="rId5"/>
          <a:srcRect t="75616" r="26167"/>
          <a:stretch/>
        </p:blipFill>
        <p:spPr bwMode="auto">
          <a:xfrm>
            <a:off x="7708141" y="4067453"/>
            <a:ext cx="4253230" cy="752475"/>
          </a:xfrm>
          <a:prstGeom prst="rect">
            <a:avLst/>
          </a:prstGeom>
          <a:ln>
            <a:noFill/>
          </a:ln>
          <a:extLst>
            <a:ext uri="{53640926-AAD7-44D8-BBD7-CCE9431645EC}">
              <a14:shadowObscured xmlns:a14="http://schemas.microsoft.com/office/drawing/2010/main"/>
            </a:ext>
          </a:extLst>
        </p:spPr>
      </p:pic>
      <p:pic>
        <p:nvPicPr>
          <p:cNvPr id="6" name="Image 5">
            <a:extLst>
              <a:ext uri="{FF2B5EF4-FFF2-40B4-BE49-F238E27FC236}">
                <a16:creationId xmlns:a16="http://schemas.microsoft.com/office/drawing/2014/main" id="{B4CD114D-705A-D30A-8B3D-1FCC40401246}"/>
              </a:ext>
            </a:extLst>
          </p:cNvPr>
          <p:cNvPicPr>
            <a:picLocks noChangeAspect="1"/>
          </p:cNvPicPr>
          <p:nvPr/>
        </p:nvPicPr>
        <p:blipFill rotWithShape="1">
          <a:blip r:embed="rId5"/>
          <a:srcRect r="50159" b="86986"/>
          <a:stretch/>
        </p:blipFill>
        <p:spPr bwMode="auto">
          <a:xfrm>
            <a:off x="8141645" y="3145341"/>
            <a:ext cx="2867660" cy="40132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cxnSp>
        <p:nvCxnSpPr>
          <p:cNvPr id="611" name="Google Shape;611;g1c42147685f_0_213"/>
          <p:cNvCxnSpPr/>
          <p:nvPr/>
        </p:nvCxnSpPr>
        <p:spPr>
          <a:xfrm rot="10800000" flipH="1">
            <a:off x="-13924" y="6093196"/>
            <a:ext cx="12241200" cy="141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0"/>
              </a:srgbClr>
            </a:outerShdw>
          </a:effectLst>
        </p:spPr>
      </p:cxnSp>
      <p:pic>
        <p:nvPicPr>
          <p:cNvPr id="612" name="Google Shape;612;g1c42147685f_0_213"/>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613" name="Google Shape;613;g1c42147685f_0_213"/>
          <p:cNvSpPr txBox="1"/>
          <p:nvPr/>
        </p:nvSpPr>
        <p:spPr>
          <a:xfrm>
            <a:off x="9801371" y="5799519"/>
            <a:ext cx="4320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4" name="Google Shape;614;g1c42147685f_0_213"/>
          <p:cNvSpPr/>
          <p:nvPr/>
        </p:nvSpPr>
        <p:spPr>
          <a:xfrm>
            <a:off x="-72082" y="17687"/>
            <a:ext cx="2088300" cy="6189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615" name="Google Shape;615;g1c42147685f_0_213"/>
          <p:cNvSpPr/>
          <p:nvPr/>
        </p:nvSpPr>
        <p:spPr>
          <a:xfrm>
            <a:off x="1728118" y="17687"/>
            <a:ext cx="2304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616" name="Google Shape;616;g1c42147685f_0_213" descr="L'orge (Hordeum vulgare)"/>
          <p:cNvSpPr/>
          <p:nvPr/>
        </p:nvSpPr>
        <p:spPr>
          <a:xfrm>
            <a:off x="155575" y="-1714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 name="Google Shape;617;g1c42147685f_0_213"/>
          <p:cNvSpPr/>
          <p:nvPr/>
        </p:nvSpPr>
        <p:spPr>
          <a:xfrm>
            <a:off x="3744342" y="17687"/>
            <a:ext cx="22728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618" name="Google Shape;618;g1c42147685f_0_213"/>
          <p:cNvSpPr/>
          <p:nvPr/>
        </p:nvSpPr>
        <p:spPr>
          <a:xfrm>
            <a:off x="5729944" y="17687"/>
            <a:ext cx="24069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i="0" u="none" strike="noStrike" cap="none">
                <a:solidFill>
                  <a:srgbClr val="295F2D"/>
                </a:solidFill>
                <a:latin typeface="Bookman Old Style"/>
                <a:ea typeface="Bookman Old Style"/>
                <a:cs typeface="Bookman Old Style"/>
                <a:sym typeface="Bookman Old Style"/>
              </a:rPr>
              <a:t>Partie I</a:t>
            </a:r>
            <a:endParaRPr/>
          </a:p>
        </p:txBody>
      </p:sp>
      <p:sp>
        <p:nvSpPr>
          <p:cNvPr id="619" name="Google Shape;619;g1c42147685f_0_213"/>
          <p:cNvSpPr/>
          <p:nvPr/>
        </p:nvSpPr>
        <p:spPr>
          <a:xfrm>
            <a:off x="10009038" y="17687"/>
            <a:ext cx="2232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sz="1400" b="1">
                <a:solidFill>
                  <a:srgbClr val="295F2D"/>
                </a:solidFill>
                <a:latin typeface="Bookman Old Style"/>
                <a:ea typeface="Bookman Old Style"/>
                <a:cs typeface="Bookman Old Style"/>
                <a:sym typeface="Bookman Old Style"/>
              </a:rPr>
              <a:t>Conclusion </a:t>
            </a:r>
            <a:endParaRPr sz="1400" b="1" i="0" u="none" strike="noStrike" cap="none">
              <a:solidFill>
                <a:srgbClr val="295F2D"/>
              </a:solidFill>
              <a:latin typeface="Bookman Old Style"/>
              <a:ea typeface="Bookman Old Style"/>
              <a:cs typeface="Bookman Old Style"/>
              <a:sym typeface="Bookman Old Style"/>
            </a:endParaRPr>
          </a:p>
        </p:txBody>
      </p:sp>
      <p:sp>
        <p:nvSpPr>
          <p:cNvPr id="620" name="Google Shape;620;g1c42147685f_0_213"/>
          <p:cNvSpPr/>
          <p:nvPr/>
        </p:nvSpPr>
        <p:spPr>
          <a:xfrm>
            <a:off x="7862795" y="17687"/>
            <a:ext cx="24342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 </a:t>
            </a:r>
            <a:endParaRPr/>
          </a:p>
        </p:txBody>
      </p:sp>
      <p:sp>
        <p:nvSpPr>
          <p:cNvPr id="621" name="Google Shape;621;g1c42147685f_0_213"/>
          <p:cNvSpPr/>
          <p:nvPr/>
        </p:nvSpPr>
        <p:spPr>
          <a:xfrm>
            <a:off x="5741031" y="17687"/>
            <a:ext cx="2393100" cy="590100"/>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cxnSp>
        <p:nvCxnSpPr>
          <p:cNvPr id="622" name="Google Shape;622;g1c42147685f_0_213"/>
          <p:cNvCxnSpPr/>
          <p:nvPr/>
        </p:nvCxnSpPr>
        <p:spPr>
          <a:xfrm>
            <a:off x="2160166" y="1000125"/>
            <a:ext cx="0" cy="471840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50"/>
              </a:srgbClr>
            </a:outerShdw>
          </a:effectLst>
        </p:spPr>
      </p:cxnSp>
      <p:cxnSp>
        <p:nvCxnSpPr>
          <p:cNvPr id="623" name="Google Shape;623;g1c42147685f_0_213"/>
          <p:cNvCxnSpPr/>
          <p:nvPr/>
        </p:nvCxnSpPr>
        <p:spPr>
          <a:xfrm>
            <a:off x="2142195" y="1000125"/>
            <a:ext cx="9583800" cy="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50"/>
              </a:srgbClr>
            </a:outerShdw>
          </a:effectLst>
        </p:spPr>
      </p:cxnSp>
      <p:sp>
        <p:nvSpPr>
          <p:cNvPr id="624" name="Google Shape;624;g1c42147685f_0_213"/>
          <p:cNvSpPr txBox="1">
            <a:spLocks noGrp="1"/>
          </p:cNvSpPr>
          <p:nvPr>
            <p:ph type="sldNum" idx="12"/>
          </p:nvPr>
        </p:nvSpPr>
        <p:spPr>
          <a:xfrm>
            <a:off x="8772869" y="6356353"/>
            <a:ext cx="2856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a:t>
            </a:fld>
            <a:endParaRPr/>
          </a:p>
        </p:txBody>
      </p:sp>
      <p:cxnSp>
        <p:nvCxnSpPr>
          <p:cNvPr id="625" name="Google Shape;625;g1c42147685f_0_213"/>
          <p:cNvCxnSpPr>
            <a:stCxn id="626" idx="4"/>
          </p:cNvCxnSpPr>
          <p:nvPr/>
        </p:nvCxnSpPr>
        <p:spPr>
          <a:xfrm>
            <a:off x="189519" y="2489260"/>
            <a:ext cx="10200" cy="2035200"/>
          </a:xfrm>
          <a:prstGeom prst="straightConnector1">
            <a:avLst/>
          </a:prstGeom>
          <a:noFill/>
          <a:ln w="76200" cap="flat" cmpd="dbl">
            <a:solidFill>
              <a:schemeClr val="accent3"/>
            </a:solidFill>
            <a:prstDash val="solid"/>
            <a:round/>
            <a:headEnd type="none" w="med" len="med"/>
            <a:tailEnd type="none" w="med" len="med"/>
          </a:ln>
        </p:spPr>
      </p:cxnSp>
      <p:sp>
        <p:nvSpPr>
          <p:cNvPr id="626" name="Google Shape;626;g1c42147685f_0_213"/>
          <p:cNvSpPr/>
          <p:nvPr/>
        </p:nvSpPr>
        <p:spPr>
          <a:xfrm>
            <a:off x="88569" y="2287361"/>
            <a:ext cx="201900" cy="201900"/>
          </a:xfrm>
          <a:prstGeom prst="flowChartConnector">
            <a:avLst/>
          </a:prstGeom>
          <a:solidFill>
            <a:schemeClr val="accent3"/>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627" name="Google Shape;627;g1c42147685f_0_213"/>
          <p:cNvSpPr/>
          <p:nvPr/>
        </p:nvSpPr>
        <p:spPr>
          <a:xfrm>
            <a:off x="361447" y="2109211"/>
            <a:ext cx="1626900" cy="558300"/>
          </a:xfrm>
          <a:prstGeom prst="roundRect">
            <a:avLst>
              <a:gd name="adj" fmla="val 16667"/>
            </a:avLst>
          </a:prstGeom>
          <a:solidFill>
            <a:schemeClr val="accent3"/>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E67C"/>
              </a:buClr>
              <a:buSzPts val="1400"/>
              <a:buFont typeface="Bookman Old Style"/>
              <a:buNone/>
            </a:pPr>
            <a:r>
              <a:rPr lang="fr-FR" sz="1400" b="1">
                <a:solidFill>
                  <a:srgbClr val="FFE67C"/>
                </a:solidFill>
                <a:latin typeface="Bookman Old Style"/>
                <a:ea typeface="Bookman Old Style"/>
                <a:cs typeface="Bookman Old Style"/>
                <a:sym typeface="Bookman Old Style"/>
              </a:rPr>
              <a:t>Classification par Arbre de décision</a:t>
            </a:r>
            <a:r>
              <a:rPr lang="fr-FR" sz="1200" b="1">
                <a:solidFill>
                  <a:srgbClr val="FFE67C"/>
                </a:solidFill>
                <a:latin typeface="Bookman Old Style"/>
                <a:ea typeface="Bookman Old Style"/>
                <a:cs typeface="Bookman Old Style"/>
                <a:sym typeface="Bookman Old Style"/>
              </a:rPr>
              <a:t> </a:t>
            </a:r>
            <a:endParaRPr sz="1200" b="1" i="0" u="none" strike="noStrike" cap="none">
              <a:solidFill>
                <a:srgbClr val="FFE67C"/>
              </a:solidFill>
              <a:latin typeface="Bookman Old Style"/>
              <a:ea typeface="Bookman Old Style"/>
              <a:cs typeface="Bookman Old Style"/>
              <a:sym typeface="Bookman Old Style"/>
            </a:endParaRPr>
          </a:p>
        </p:txBody>
      </p:sp>
      <p:sp>
        <p:nvSpPr>
          <p:cNvPr id="628" name="Google Shape;628;g1c42147685f_0_213"/>
          <p:cNvSpPr/>
          <p:nvPr/>
        </p:nvSpPr>
        <p:spPr>
          <a:xfrm>
            <a:off x="360091" y="3150063"/>
            <a:ext cx="1626900" cy="558300"/>
          </a:xfrm>
          <a:prstGeom prst="roundRect">
            <a:avLst>
              <a:gd name="adj" fmla="val 16667"/>
            </a:avLst>
          </a:prstGeom>
          <a:solidFill>
            <a:srgbClr val="974806"/>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400" b="1">
                <a:solidFill>
                  <a:srgbClr val="FFE67C"/>
                </a:solidFill>
                <a:latin typeface="Bookman Old Style"/>
                <a:ea typeface="Bookman Old Style"/>
                <a:cs typeface="Bookman Old Style"/>
                <a:sym typeface="Bookman Old Style"/>
              </a:rPr>
              <a:t>Classification Par RN </a:t>
            </a:r>
            <a:endParaRPr/>
          </a:p>
        </p:txBody>
      </p:sp>
      <p:sp>
        <p:nvSpPr>
          <p:cNvPr id="629" name="Google Shape;629;g1c42147685f_0_213"/>
          <p:cNvSpPr/>
          <p:nvPr/>
        </p:nvSpPr>
        <p:spPr>
          <a:xfrm>
            <a:off x="361479" y="4190913"/>
            <a:ext cx="1626900" cy="5583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Comparaison</a:t>
            </a:r>
            <a:endParaRPr/>
          </a:p>
        </p:txBody>
      </p:sp>
      <p:sp>
        <p:nvSpPr>
          <p:cNvPr id="630" name="Google Shape;630;g1c42147685f_0_213"/>
          <p:cNvSpPr/>
          <p:nvPr/>
        </p:nvSpPr>
        <p:spPr>
          <a:xfrm>
            <a:off x="118344" y="4369161"/>
            <a:ext cx="201900" cy="201900"/>
          </a:xfrm>
          <a:prstGeom prst="flowChartConnector">
            <a:avLst/>
          </a:prstGeom>
          <a:solidFill>
            <a:srgbClr val="93C47D"/>
          </a:solidFill>
          <a:ln w="9525" cap="flat" cmpd="sng">
            <a:solidFill>
              <a:srgbClr val="B6D7A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631" name="Google Shape;631;g1c42147685f_0_213"/>
          <p:cNvSpPr/>
          <p:nvPr/>
        </p:nvSpPr>
        <p:spPr>
          <a:xfrm>
            <a:off x="118344" y="3328261"/>
            <a:ext cx="201900" cy="201900"/>
          </a:xfrm>
          <a:prstGeom prst="flowChartConnector">
            <a:avLst/>
          </a:prstGeom>
          <a:solidFill>
            <a:srgbClr val="974806"/>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2" name="Google Shape;329;p8">
            <a:extLst>
              <a:ext uri="{FF2B5EF4-FFF2-40B4-BE49-F238E27FC236}">
                <a16:creationId xmlns:a16="http://schemas.microsoft.com/office/drawing/2014/main" id="{C55DB518-B002-4450-9517-A108CD3D7E7F}"/>
              </a:ext>
            </a:extLst>
          </p:cNvPr>
          <p:cNvSpPr/>
          <p:nvPr/>
        </p:nvSpPr>
        <p:spPr>
          <a:xfrm>
            <a:off x="2313685" y="1084157"/>
            <a:ext cx="2323628" cy="558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600" b="1" dirty="0">
                <a:latin typeface="Calibri"/>
                <a:ea typeface="Calibri"/>
                <a:cs typeface="Calibri"/>
                <a:sym typeface="Calibri"/>
              </a:rPr>
              <a:t>IV- Résultats Obtenus: </a:t>
            </a:r>
          </a:p>
        </p:txBody>
      </p:sp>
      <p:sp>
        <p:nvSpPr>
          <p:cNvPr id="7" name="Google Shape;489;g1c42147685f_0_78">
            <a:extLst>
              <a:ext uri="{FF2B5EF4-FFF2-40B4-BE49-F238E27FC236}">
                <a16:creationId xmlns:a16="http://schemas.microsoft.com/office/drawing/2014/main" id="{79F51652-A596-DCA3-34B6-395EF22EE521}"/>
              </a:ext>
            </a:extLst>
          </p:cNvPr>
          <p:cNvSpPr/>
          <p:nvPr/>
        </p:nvSpPr>
        <p:spPr>
          <a:xfrm>
            <a:off x="6078694" y="1704811"/>
            <a:ext cx="1709400" cy="40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t>Image 2017</a:t>
            </a:r>
            <a:endParaRPr dirty="0"/>
          </a:p>
        </p:txBody>
      </p:sp>
      <p:pic>
        <p:nvPicPr>
          <p:cNvPr id="8" name="Image 7">
            <a:extLst>
              <a:ext uri="{FF2B5EF4-FFF2-40B4-BE49-F238E27FC236}">
                <a16:creationId xmlns:a16="http://schemas.microsoft.com/office/drawing/2014/main" id="{B3CF04D2-A1B2-6E8F-AE99-7A2C33C61AD2}"/>
              </a:ext>
            </a:extLst>
          </p:cNvPr>
          <p:cNvPicPr>
            <a:picLocks noChangeAspect="1"/>
          </p:cNvPicPr>
          <p:nvPr/>
        </p:nvPicPr>
        <p:blipFill>
          <a:blip r:embed="rId4"/>
          <a:stretch>
            <a:fillRect/>
          </a:stretch>
        </p:blipFill>
        <p:spPr>
          <a:xfrm>
            <a:off x="2677891" y="2547019"/>
            <a:ext cx="3428786" cy="3153838"/>
          </a:xfrm>
          <a:prstGeom prst="rect">
            <a:avLst/>
          </a:prstGeom>
        </p:spPr>
      </p:pic>
      <p:pic>
        <p:nvPicPr>
          <p:cNvPr id="9" name="Image 8">
            <a:extLst>
              <a:ext uri="{FF2B5EF4-FFF2-40B4-BE49-F238E27FC236}">
                <a16:creationId xmlns:a16="http://schemas.microsoft.com/office/drawing/2014/main" id="{36FD002E-432A-5E56-6409-52DDD987872F}"/>
              </a:ext>
            </a:extLst>
          </p:cNvPr>
          <p:cNvPicPr>
            <a:picLocks noChangeAspect="1"/>
          </p:cNvPicPr>
          <p:nvPr/>
        </p:nvPicPr>
        <p:blipFill rotWithShape="1">
          <a:blip r:embed="rId5"/>
          <a:srcRect t="69757" r="32059"/>
          <a:stretch/>
        </p:blipFill>
        <p:spPr bwMode="auto">
          <a:xfrm>
            <a:off x="7478554" y="4243234"/>
            <a:ext cx="3913505" cy="909955"/>
          </a:xfrm>
          <a:prstGeom prst="rect">
            <a:avLst/>
          </a:prstGeom>
          <a:ln>
            <a:noFill/>
          </a:ln>
          <a:extLst>
            <a:ext uri="{53640926-AAD7-44D8-BBD7-CCE9431645EC}">
              <a14:shadowObscured xmlns:a14="http://schemas.microsoft.com/office/drawing/2010/main"/>
            </a:ext>
          </a:extLst>
        </p:spPr>
      </p:pic>
      <p:pic>
        <p:nvPicPr>
          <p:cNvPr id="10" name="Image 9">
            <a:extLst>
              <a:ext uri="{FF2B5EF4-FFF2-40B4-BE49-F238E27FC236}">
                <a16:creationId xmlns:a16="http://schemas.microsoft.com/office/drawing/2014/main" id="{677213F2-8745-27E9-9857-DB27E4ECEF48}"/>
              </a:ext>
            </a:extLst>
          </p:cNvPr>
          <p:cNvPicPr>
            <a:picLocks noChangeAspect="1"/>
          </p:cNvPicPr>
          <p:nvPr/>
        </p:nvPicPr>
        <p:blipFill rotWithShape="1">
          <a:blip r:embed="rId5"/>
          <a:srcRect r="53463" b="88488"/>
          <a:stretch/>
        </p:blipFill>
        <p:spPr bwMode="auto">
          <a:xfrm>
            <a:off x="8225059" y="3138166"/>
            <a:ext cx="2676525" cy="4146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41515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cxnSp>
        <p:nvCxnSpPr>
          <p:cNvPr id="116" name="Google Shape;116;p2"/>
          <p:cNvCxnSpPr/>
          <p:nvPr/>
        </p:nvCxnSpPr>
        <p:spPr>
          <a:xfrm rot="10800000" flipH="1">
            <a:off x="-13924" y="6093296"/>
            <a:ext cx="12241213" cy="14000"/>
          </a:xfrm>
          <a:prstGeom prst="straightConnector1">
            <a:avLst/>
          </a:prstGeom>
          <a:noFill/>
          <a:ln w="9525" cap="flat" cmpd="sng">
            <a:solidFill>
              <a:srgbClr val="4A7DBA"/>
            </a:solidFill>
            <a:prstDash val="solid"/>
            <a:round/>
            <a:headEnd type="none" w="sm" len="sm"/>
            <a:tailEnd type="none" w="sm" len="sm"/>
          </a:ln>
        </p:spPr>
      </p:cxnSp>
      <p:pic>
        <p:nvPicPr>
          <p:cNvPr id="117" name="Google Shape;117;p2"/>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118" name="Google Shape;118;p2"/>
          <p:cNvSpPr/>
          <p:nvPr/>
        </p:nvSpPr>
        <p:spPr>
          <a:xfrm rot="-9631761">
            <a:off x="1111969" y="357508"/>
            <a:ext cx="4949085" cy="4929188"/>
          </a:xfrm>
          <a:prstGeom prst="blockArc">
            <a:avLst>
              <a:gd name="adj1" fmla="val 5692214"/>
              <a:gd name="adj2" fmla="val 21588400"/>
              <a:gd name="adj3" fmla="val 751"/>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9" name="Google Shape;119;p2"/>
          <p:cNvSpPr/>
          <p:nvPr/>
        </p:nvSpPr>
        <p:spPr>
          <a:xfrm rot="483470">
            <a:off x="1887249" y="1114749"/>
            <a:ext cx="3527318" cy="3513137"/>
          </a:xfrm>
          <a:prstGeom prst="blockArc">
            <a:avLst>
              <a:gd name="adj1" fmla="val 5692214"/>
              <a:gd name="adj2" fmla="val 42522"/>
              <a:gd name="adj3" fmla="val 1111"/>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0" name="Google Shape;120;p2"/>
          <p:cNvSpPr txBox="1"/>
          <p:nvPr/>
        </p:nvSpPr>
        <p:spPr>
          <a:xfrm>
            <a:off x="5715410" y="291566"/>
            <a:ext cx="6246377" cy="400110"/>
          </a:xfrm>
          <a:prstGeom prst="rect">
            <a:avLst/>
          </a:prstGeom>
          <a:noFill/>
          <a:ln>
            <a:noFill/>
          </a:ln>
        </p:spPr>
        <p:txBody>
          <a:bodyPr spcFirstLastPara="1" wrap="square" lIns="91425" tIns="45700" rIns="91425" bIns="45700" anchor="t" anchorCtr="0">
            <a:spAutoFit/>
          </a:bodyPr>
          <a:lstStyle/>
          <a:p>
            <a:pPr marL="0" marR="0" lvl="0" indent="0" algn="l" rtl="1">
              <a:lnSpc>
                <a:spcPct val="100000"/>
              </a:lnSpc>
              <a:spcBef>
                <a:spcPts val="0"/>
              </a:spcBef>
              <a:spcAft>
                <a:spcPts val="0"/>
              </a:spcAft>
              <a:buClr>
                <a:srgbClr val="000000"/>
              </a:buClr>
              <a:buSzPts val="2000"/>
              <a:buFont typeface="Bookman Old Style"/>
              <a:buNone/>
            </a:pPr>
            <a:r>
              <a:rPr lang="fr-FR" sz="2000" i="0" u="none" strike="noStrike">
                <a:solidFill>
                  <a:srgbClr val="000000"/>
                </a:solidFill>
                <a:latin typeface="Bookman Old Style"/>
                <a:ea typeface="Bookman Old Style"/>
                <a:cs typeface="Bookman Old Style"/>
                <a:sym typeface="Bookman Old Style"/>
              </a:rPr>
              <a:t>Introduction</a:t>
            </a:r>
            <a:r>
              <a:rPr lang="fr-FR" sz="2000" b="1" i="0" u="none" strike="noStrike" cap="none">
                <a:solidFill>
                  <a:srgbClr val="974806"/>
                </a:solidFill>
                <a:latin typeface="Bookman Old Style"/>
                <a:ea typeface="Bookman Old Style"/>
                <a:cs typeface="Bookman Old Style"/>
                <a:sym typeface="Bookman Old Style"/>
              </a:rPr>
              <a:t> </a:t>
            </a:r>
            <a:endParaRPr sz="2000" b="1" i="0" u="none" strike="noStrike" cap="none">
              <a:solidFill>
                <a:srgbClr val="974806"/>
              </a:solidFill>
              <a:latin typeface="Bookman Old Style"/>
              <a:ea typeface="Bookman Old Style"/>
              <a:cs typeface="Bookman Old Style"/>
              <a:sym typeface="Bookman Old Style"/>
            </a:endParaRPr>
          </a:p>
        </p:txBody>
      </p:sp>
      <p:grpSp>
        <p:nvGrpSpPr>
          <p:cNvPr id="121" name="Google Shape;121;p2"/>
          <p:cNvGrpSpPr/>
          <p:nvPr/>
        </p:nvGrpSpPr>
        <p:grpSpPr>
          <a:xfrm>
            <a:off x="2097676" y="1324299"/>
            <a:ext cx="3108119" cy="3095625"/>
            <a:chOff x="2937882" y="1991659"/>
            <a:chExt cx="3096344" cy="3096344"/>
          </a:xfrm>
        </p:grpSpPr>
        <p:sp>
          <p:nvSpPr>
            <p:cNvPr id="122" name="Google Shape;122;p2"/>
            <p:cNvSpPr/>
            <p:nvPr/>
          </p:nvSpPr>
          <p:spPr>
            <a:xfrm>
              <a:off x="2937882" y="1991659"/>
              <a:ext cx="3096344" cy="3096344"/>
            </a:xfrm>
            <a:prstGeom prst="ellipse">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23" name="Google Shape;123;p2"/>
            <p:cNvSpPr/>
            <p:nvPr/>
          </p:nvSpPr>
          <p:spPr>
            <a:xfrm>
              <a:off x="3097939" y="2117100"/>
              <a:ext cx="2807352" cy="2808940"/>
            </a:xfrm>
            <a:prstGeom prst="ellipse">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24" name="Google Shape;124;p2"/>
            <p:cNvSpPr/>
            <p:nvPr/>
          </p:nvSpPr>
          <p:spPr>
            <a:xfrm>
              <a:off x="3451720" y="2467702"/>
              <a:ext cx="2159501" cy="2159501"/>
            </a:xfrm>
            <a:prstGeom prst="ellipse">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FFE67C"/>
                </a:solidFill>
                <a:latin typeface="Calibri"/>
                <a:ea typeface="Calibri"/>
                <a:cs typeface="Calibri"/>
                <a:sym typeface="Calibri"/>
              </a:endParaRPr>
            </a:p>
          </p:txBody>
        </p:sp>
        <p:sp>
          <p:nvSpPr>
            <p:cNvPr id="125" name="Google Shape;125;p2"/>
            <p:cNvSpPr txBox="1"/>
            <p:nvPr/>
          </p:nvSpPr>
          <p:spPr>
            <a:xfrm>
              <a:off x="3157151" y="3334296"/>
              <a:ext cx="2712080" cy="523342"/>
            </a:xfrm>
            <a:prstGeom prst="rect">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rgbClr val="FFFFFF"/>
                </a:buClr>
                <a:buSzPts val="2800"/>
                <a:buFont typeface="Bookman Old Style"/>
                <a:buNone/>
              </a:pPr>
              <a:r>
                <a:rPr lang="fr-FR" sz="2800" b="1" i="0" u="none" strike="noStrike">
                  <a:solidFill>
                    <a:srgbClr val="FFFFFF"/>
                  </a:solidFill>
                  <a:latin typeface="Bookman Old Style"/>
                  <a:ea typeface="Bookman Old Style"/>
                  <a:cs typeface="Bookman Old Style"/>
                  <a:sym typeface="Bookman Old Style"/>
                </a:rPr>
                <a:t>PLAN</a:t>
              </a:r>
              <a:endParaRPr sz="2800" b="1" i="0" u="none" strike="noStrike" cap="none">
                <a:solidFill>
                  <a:srgbClr val="974806"/>
                </a:solidFill>
                <a:latin typeface="Bookman Old Style"/>
                <a:ea typeface="Bookman Old Style"/>
                <a:cs typeface="Bookman Old Style"/>
                <a:sym typeface="Bookman Old Style"/>
              </a:endParaRPr>
            </a:p>
          </p:txBody>
        </p:sp>
      </p:grpSp>
      <p:grpSp>
        <p:nvGrpSpPr>
          <p:cNvPr id="126" name="Google Shape;126;p2"/>
          <p:cNvGrpSpPr/>
          <p:nvPr/>
        </p:nvGrpSpPr>
        <p:grpSpPr>
          <a:xfrm>
            <a:off x="4409400" y="130354"/>
            <a:ext cx="1016914" cy="1012825"/>
            <a:chOff x="5633704" y="1288391"/>
            <a:chExt cx="1013711" cy="1013711"/>
          </a:xfrm>
        </p:grpSpPr>
        <p:sp>
          <p:nvSpPr>
            <p:cNvPr id="127" name="Google Shape;127;p2"/>
            <p:cNvSpPr/>
            <p:nvPr/>
          </p:nvSpPr>
          <p:spPr>
            <a:xfrm>
              <a:off x="5633704" y="1288391"/>
              <a:ext cx="1013711" cy="1013711"/>
            </a:xfrm>
            <a:prstGeom prst="donut">
              <a:avLst>
                <a:gd name="adj" fmla="val 3142"/>
              </a:avLst>
            </a:prstGeom>
            <a:gradFill>
              <a:gsLst>
                <a:gs pos="0">
                  <a:srgbClr val="9FC3FF"/>
                </a:gs>
                <a:gs pos="35000">
                  <a:srgbClr val="BDD5FF"/>
                </a:gs>
                <a:gs pos="100000">
                  <a:srgbClr val="E4EEFF"/>
                </a:gs>
              </a:gsLst>
              <a:lin ang="16200000" scaled="0"/>
            </a:gradFill>
            <a:ln w="9525" cap="flat" cmpd="sng">
              <a:solidFill>
                <a:srgbClr val="4A7DB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8" name="Google Shape;128;p2"/>
            <p:cNvSpPr/>
            <p:nvPr/>
          </p:nvSpPr>
          <p:spPr>
            <a:xfrm>
              <a:off x="5878393" y="1550558"/>
              <a:ext cx="525922" cy="525922"/>
            </a:xfrm>
            <a:prstGeom prst="ellipse">
              <a:avLst/>
            </a:prstGeom>
            <a:gradFill>
              <a:gsLst>
                <a:gs pos="0">
                  <a:srgbClr val="9FC3FF"/>
                </a:gs>
                <a:gs pos="35000">
                  <a:srgbClr val="BDD5FF"/>
                </a:gs>
                <a:gs pos="100000">
                  <a:srgbClr val="E4EEFF"/>
                </a:gs>
              </a:gsLst>
              <a:lin ang="16200000" scaled="0"/>
            </a:gradFill>
            <a:ln w="9525" cap="flat" cmpd="sng">
              <a:solidFill>
                <a:srgbClr val="4A7DB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FFFF"/>
                </a:buClr>
                <a:buSzPts val="2400"/>
                <a:buFont typeface="Calibri"/>
                <a:buNone/>
              </a:pPr>
              <a:r>
                <a:rPr lang="fr-FR" sz="2400" b="1" i="0" u="none" strike="noStrike" cap="none">
                  <a:solidFill>
                    <a:srgbClr val="FFFFFF"/>
                  </a:solidFill>
                  <a:latin typeface="Calibri"/>
                  <a:ea typeface="Calibri"/>
                  <a:cs typeface="Calibri"/>
                  <a:sym typeface="Calibri"/>
                </a:rPr>
                <a:t>1</a:t>
              </a:r>
              <a:endParaRPr sz="2400" b="1" i="0" u="none" strike="noStrike" cap="none">
                <a:solidFill>
                  <a:srgbClr val="FFFFFF"/>
                </a:solidFill>
                <a:latin typeface="Calibri"/>
                <a:ea typeface="Calibri"/>
                <a:cs typeface="Calibri"/>
                <a:sym typeface="Calibri"/>
              </a:endParaRPr>
            </a:p>
          </p:txBody>
        </p:sp>
      </p:grpSp>
      <p:grpSp>
        <p:nvGrpSpPr>
          <p:cNvPr id="129" name="Google Shape;129;p2"/>
          <p:cNvGrpSpPr/>
          <p:nvPr/>
        </p:nvGrpSpPr>
        <p:grpSpPr>
          <a:xfrm>
            <a:off x="5323155" y="3212976"/>
            <a:ext cx="1018508" cy="1014413"/>
            <a:chOff x="5975990" y="4178652"/>
            <a:chExt cx="1013711" cy="1013711"/>
          </a:xfrm>
        </p:grpSpPr>
        <p:sp>
          <p:nvSpPr>
            <p:cNvPr id="130" name="Google Shape;130;p2"/>
            <p:cNvSpPr/>
            <p:nvPr/>
          </p:nvSpPr>
          <p:spPr>
            <a:xfrm>
              <a:off x="5975990" y="4178652"/>
              <a:ext cx="1013711" cy="1013711"/>
            </a:xfrm>
            <a:prstGeom prst="donut">
              <a:avLst>
                <a:gd name="adj" fmla="val 3142"/>
              </a:avLst>
            </a:prstGeom>
            <a:gradFill>
              <a:gsLst>
                <a:gs pos="0">
                  <a:srgbClr val="9FC3FF"/>
                </a:gs>
                <a:gs pos="35000">
                  <a:srgbClr val="BDD5FF"/>
                </a:gs>
                <a:gs pos="100000">
                  <a:srgbClr val="E4EEFF"/>
                </a:gs>
              </a:gsLst>
              <a:lin ang="16200000" scaled="0"/>
            </a:gradFill>
            <a:ln w="9525" cap="flat" cmpd="sng">
              <a:solidFill>
                <a:srgbClr val="4A7DB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1" name="Google Shape;131;p2"/>
            <p:cNvSpPr/>
            <p:nvPr/>
          </p:nvSpPr>
          <p:spPr>
            <a:xfrm>
              <a:off x="6221883" y="4440409"/>
              <a:ext cx="525098" cy="526685"/>
            </a:xfrm>
            <a:prstGeom prst="ellipse">
              <a:avLst/>
            </a:prstGeom>
            <a:gradFill>
              <a:gsLst>
                <a:gs pos="0">
                  <a:srgbClr val="9FC3FF"/>
                </a:gs>
                <a:gs pos="35000">
                  <a:srgbClr val="BDD5FF"/>
                </a:gs>
                <a:gs pos="100000">
                  <a:srgbClr val="E4EEFF"/>
                </a:gs>
              </a:gsLst>
              <a:lin ang="16200000" scaled="0"/>
            </a:gradFill>
            <a:ln w="9525" cap="flat" cmpd="sng">
              <a:solidFill>
                <a:srgbClr val="4A7DB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FFFF"/>
                </a:buClr>
                <a:buSzPts val="2400"/>
                <a:buFont typeface="Calibri"/>
                <a:buNone/>
              </a:pPr>
              <a:r>
                <a:rPr lang="fr-FR" sz="2400" b="1">
                  <a:solidFill>
                    <a:srgbClr val="FFFFFF"/>
                  </a:solidFill>
                  <a:latin typeface="Calibri"/>
                  <a:ea typeface="Calibri"/>
                  <a:cs typeface="Calibri"/>
                  <a:sym typeface="Calibri"/>
                </a:rPr>
                <a:t>4</a:t>
              </a:r>
              <a:endParaRPr sz="2400" b="1" i="0" u="none" strike="noStrike" cap="none">
                <a:solidFill>
                  <a:srgbClr val="FFFFFF"/>
                </a:solidFill>
                <a:latin typeface="Calibri"/>
                <a:ea typeface="Calibri"/>
                <a:cs typeface="Calibri"/>
                <a:sym typeface="Calibri"/>
              </a:endParaRPr>
            </a:p>
          </p:txBody>
        </p:sp>
      </p:grpSp>
      <p:grpSp>
        <p:nvGrpSpPr>
          <p:cNvPr id="132" name="Google Shape;132;p2"/>
          <p:cNvGrpSpPr/>
          <p:nvPr/>
        </p:nvGrpSpPr>
        <p:grpSpPr>
          <a:xfrm>
            <a:off x="4680661" y="4142779"/>
            <a:ext cx="1018507" cy="1014413"/>
            <a:chOff x="4212068" y="5356301"/>
            <a:chExt cx="1013711" cy="1013711"/>
          </a:xfrm>
        </p:grpSpPr>
        <p:sp>
          <p:nvSpPr>
            <p:cNvPr id="133" name="Google Shape;133;p2"/>
            <p:cNvSpPr/>
            <p:nvPr/>
          </p:nvSpPr>
          <p:spPr>
            <a:xfrm>
              <a:off x="4212068" y="5356301"/>
              <a:ext cx="1013711" cy="1013711"/>
            </a:xfrm>
            <a:prstGeom prst="donut">
              <a:avLst>
                <a:gd name="adj" fmla="val 3142"/>
              </a:avLst>
            </a:prstGeom>
            <a:gradFill>
              <a:gsLst>
                <a:gs pos="0">
                  <a:srgbClr val="9FC3FF"/>
                </a:gs>
                <a:gs pos="35000">
                  <a:srgbClr val="BDD5FF"/>
                </a:gs>
                <a:gs pos="100000">
                  <a:srgbClr val="E4EEFF"/>
                </a:gs>
              </a:gsLst>
              <a:lin ang="16200000" scaled="0"/>
            </a:gradFill>
            <a:ln w="9525" cap="flat" cmpd="sng">
              <a:solidFill>
                <a:srgbClr val="4A7DB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4" name="Google Shape;134;p2"/>
            <p:cNvSpPr/>
            <p:nvPr/>
          </p:nvSpPr>
          <p:spPr>
            <a:xfrm>
              <a:off x="4457960" y="5618058"/>
              <a:ext cx="525100" cy="526685"/>
            </a:xfrm>
            <a:prstGeom prst="ellipse">
              <a:avLst/>
            </a:prstGeom>
            <a:gradFill>
              <a:gsLst>
                <a:gs pos="0">
                  <a:srgbClr val="9FC3FF"/>
                </a:gs>
                <a:gs pos="35000">
                  <a:srgbClr val="BDD5FF"/>
                </a:gs>
                <a:gs pos="100000">
                  <a:srgbClr val="E4EEFF"/>
                </a:gs>
              </a:gsLst>
              <a:lin ang="16200000" scaled="0"/>
            </a:gradFill>
            <a:ln w="9525" cap="flat" cmpd="sng">
              <a:solidFill>
                <a:srgbClr val="4A7DB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FFFF"/>
                </a:buClr>
                <a:buSzPts val="2400"/>
                <a:buFont typeface="Calibri"/>
                <a:buNone/>
              </a:pPr>
              <a:r>
                <a:rPr lang="fr-FR" sz="2400" b="1">
                  <a:solidFill>
                    <a:srgbClr val="FFFFFF"/>
                  </a:solidFill>
                  <a:latin typeface="Calibri"/>
                  <a:ea typeface="Calibri"/>
                  <a:cs typeface="Calibri"/>
                  <a:sym typeface="Calibri"/>
                </a:rPr>
                <a:t>5</a:t>
              </a:r>
              <a:endParaRPr sz="2400" b="1" i="0" u="none" strike="noStrike" cap="none">
                <a:solidFill>
                  <a:srgbClr val="FFFFFF"/>
                </a:solidFill>
                <a:latin typeface="Calibri"/>
                <a:ea typeface="Calibri"/>
                <a:cs typeface="Calibri"/>
                <a:sym typeface="Calibri"/>
              </a:endParaRPr>
            </a:p>
          </p:txBody>
        </p:sp>
      </p:grpSp>
      <p:sp>
        <p:nvSpPr>
          <p:cNvPr id="135" name="Google Shape;135;p2"/>
          <p:cNvSpPr txBox="1"/>
          <p:nvPr/>
        </p:nvSpPr>
        <p:spPr>
          <a:xfrm>
            <a:off x="6100045" y="1052736"/>
            <a:ext cx="4994799" cy="40011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974806"/>
              </a:buClr>
              <a:buSzPts val="2000"/>
              <a:buFont typeface="Bookman Old Style"/>
              <a:buNone/>
            </a:pPr>
            <a:r>
              <a:rPr lang="fr-FR" sz="2000" b="1" i="0" u="none" strike="noStrike" cap="none">
                <a:solidFill>
                  <a:srgbClr val="974806"/>
                </a:solidFill>
                <a:latin typeface="Bookman Old Style"/>
                <a:ea typeface="Bookman Old Style"/>
                <a:cs typeface="Bookman Old Style"/>
                <a:sym typeface="Bookman Old Style"/>
              </a:rPr>
              <a:t> </a:t>
            </a:r>
            <a:r>
              <a:rPr lang="fr-FR" sz="2000" b="0" i="0" u="none" strike="noStrike" cap="none">
                <a:solidFill>
                  <a:schemeClr val="dk1"/>
                </a:solidFill>
                <a:latin typeface="Bookman Old Style"/>
                <a:ea typeface="Bookman Old Style"/>
                <a:cs typeface="Bookman Old Style"/>
                <a:sym typeface="Bookman Old Style"/>
              </a:rPr>
              <a:t>Problématique et Objectifs </a:t>
            </a:r>
            <a:endParaRPr sz="2000" b="1" i="0" u="none" strike="noStrike" cap="none">
              <a:solidFill>
                <a:srgbClr val="974806"/>
              </a:solidFill>
              <a:latin typeface="Bookman Old Style"/>
              <a:ea typeface="Bookman Old Style"/>
              <a:cs typeface="Bookman Old Style"/>
              <a:sym typeface="Bookman Old Style"/>
            </a:endParaRPr>
          </a:p>
        </p:txBody>
      </p:sp>
      <p:sp>
        <p:nvSpPr>
          <p:cNvPr id="136" name="Google Shape;136;p2"/>
          <p:cNvSpPr txBox="1"/>
          <p:nvPr/>
        </p:nvSpPr>
        <p:spPr>
          <a:xfrm>
            <a:off x="5672868" y="3261883"/>
            <a:ext cx="6513994" cy="40011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chemeClr val="dk1"/>
              </a:buClr>
              <a:buSzPts val="2000"/>
              <a:buFont typeface="Bookman Old Style"/>
              <a:buNone/>
            </a:pPr>
            <a:r>
              <a:rPr lang="fr-FR" sz="2000" b="0" i="0" u="none" strike="noStrike" cap="none">
                <a:solidFill>
                  <a:schemeClr val="dk1"/>
                </a:solidFill>
                <a:latin typeface="Bookman Old Style"/>
                <a:ea typeface="Bookman Old Style"/>
                <a:cs typeface="Bookman Old Style"/>
                <a:sym typeface="Bookman Old Style"/>
              </a:rPr>
              <a:t>Partie I : Télédétection </a:t>
            </a:r>
            <a:endParaRPr/>
          </a:p>
        </p:txBody>
      </p:sp>
      <p:sp>
        <p:nvSpPr>
          <p:cNvPr id="137" name="Google Shape;137;p2"/>
          <p:cNvSpPr txBox="1"/>
          <p:nvPr/>
        </p:nvSpPr>
        <p:spPr>
          <a:xfrm>
            <a:off x="6146290" y="4175522"/>
            <a:ext cx="5014876" cy="400110"/>
          </a:xfrm>
          <a:prstGeom prst="rect">
            <a:avLst/>
          </a:prstGeom>
          <a:noFill/>
          <a:ln>
            <a:noFill/>
          </a:ln>
        </p:spPr>
        <p:txBody>
          <a:bodyPr spcFirstLastPara="1" wrap="square" lIns="91425" tIns="45700" rIns="91425" bIns="45700" anchor="t" anchorCtr="0">
            <a:spAutoFit/>
          </a:bodyPr>
          <a:lstStyle/>
          <a:p>
            <a:pPr marL="0" marR="0" lvl="0" indent="0" algn="ctr" rtl="1">
              <a:lnSpc>
                <a:spcPct val="100000"/>
              </a:lnSpc>
              <a:spcBef>
                <a:spcPts val="0"/>
              </a:spcBef>
              <a:spcAft>
                <a:spcPts val="0"/>
              </a:spcAft>
              <a:buClr>
                <a:schemeClr val="dk1"/>
              </a:buClr>
              <a:buSzPts val="2000"/>
              <a:buFont typeface="Bookman Old Style"/>
              <a:buNone/>
            </a:pPr>
            <a:r>
              <a:rPr lang="fr-FR" sz="2000" b="0" i="0" u="none" strike="noStrike" cap="none">
                <a:solidFill>
                  <a:schemeClr val="dk1"/>
                </a:solidFill>
                <a:latin typeface="Bookman Old Style"/>
                <a:ea typeface="Bookman Old Style"/>
                <a:cs typeface="Bookman Old Style"/>
                <a:sym typeface="Bookman Old Style"/>
              </a:rPr>
              <a:t>Partie II :SIG</a:t>
            </a:r>
            <a:endParaRPr/>
          </a:p>
        </p:txBody>
      </p:sp>
      <p:grpSp>
        <p:nvGrpSpPr>
          <p:cNvPr id="138" name="Google Shape;138;p2"/>
          <p:cNvGrpSpPr/>
          <p:nvPr/>
        </p:nvGrpSpPr>
        <p:grpSpPr>
          <a:xfrm>
            <a:off x="5252732" y="605785"/>
            <a:ext cx="3106526" cy="279400"/>
            <a:chOff x="6477943" y="1649495"/>
            <a:chExt cx="3095434" cy="278678"/>
          </a:xfrm>
        </p:grpSpPr>
        <p:cxnSp>
          <p:nvCxnSpPr>
            <p:cNvPr id="139" name="Google Shape;139;p2"/>
            <p:cNvCxnSpPr/>
            <p:nvPr/>
          </p:nvCxnSpPr>
          <p:spPr>
            <a:xfrm>
              <a:off x="6654235" y="1782500"/>
              <a:ext cx="2919142" cy="6334"/>
            </a:xfrm>
            <a:prstGeom prst="straightConnector1">
              <a:avLst/>
            </a:prstGeom>
            <a:solidFill>
              <a:schemeClr val="accent1"/>
            </a:solidFill>
            <a:ln w="25400" cap="flat" cmpd="sng">
              <a:solidFill>
                <a:srgbClr val="395E89"/>
              </a:solidFill>
              <a:prstDash val="solid"/>
              <a:round/>
              <a:headEnd type="none" w="sm" len="sm"/>
              <a:tailEnd type="oval" w="med" len="med"/>
            </a:ln>
          </p:spPr>
        </p:cxnSp>
        <p:grpSp>
          <p:nvGrpSpPr>
            <p:cNvPr id="140" name="Google Shape;140;p2"/>
            <p:cNvGrpSpPr/>
            <p:nvPr/>
          </p:nvGrpSpPr>
          <p:grpSpPr>
            <a:xfrm>
              <a:off x="6477943" y="1649495"/>
              <a:ext cx="277938" cy="278678"/>
              <a:chOff x="5917211" y="1835961"/>
              <a:chExt cx="502717" cy="504056"/>
            </a:xfrm>
          </p:grpSpPr>
          <p:sp>
            <p:nvSpPr>
              <p:cNvPr id="141" name="Google Shape;141;p2"/>
              <p:cNvSpPr/>
              <p:nvPr/>
            </p:nvSpPr>
            <p:spPr>
              <a:xfrm>
                <a:off x="5917211" y="1835961"/>
                <a:ext cx="502717" cy="504056"/>
              </a:xfrm>
              <a:prstGeom prst="donut">
                <a:avLst>
                  <a:gd name="adj" fmla="val 3142"/>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2" name="Google Shape;142;p2"/>
              <p:cNvSpPr/>
              <p:nvPr/>
            </p:nvSpPr>
            <p:spPr>
              <a:xfrm>
                <a:off x="6037863" y="1982022"/>
                <a:ext cx="224069" cy="22338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43" name="Google Shape;143;p2"/>
          <p:cNvGrpSpPr/>
          <p:nvPr/>
        </p:nvGrpSpPr>
        <p:grpSpPr>
          <a:xfrm>
            <a:off x="6178425" y="3573026"/>
            <a:ext cx="3093772" cy="277812"/>
            <a:chOff x="6834345" y="4538388"/>
            <a:chExt cx="3081318" cy="278678"/>
          </a:xfrm>
        </p:grpSpPr>
        <p:cxnSp>
          <p:nvCxnSpPr>
            <p:cNvPr id="144" name="Google Shape;144;p2"/>
            <p:cNvCxnSpPr/>
            <p:nvPr/>
          </p:nvCxnSpPr>
          <p:spPr>
            <a:xfrm>
              <a:off x="6996267" y="4672156"/>
              <a:ext cx="2919396" cy="6370"/>
            </a:xfrm>
            <a:prstGeom prst="straightConnector1">
              <a:avLst/>
            </a:prstGeom>
            <a:solidFill>
              <a:schemeClr val="accent1"/>
            </a:solidFill>
            <a:ln w="25400" cap="flat" cmpd="sng">
              <a:solidFill>
                <a:srgbClr val="395E89"/>
              </a:solidFill>
              <a:prstDash val="solid"/>
              <a:round/>
              <a:headEnd type="none" w="sm" len="sm"/>
              <a:tailEnd type="oval" w="med" len="med"/>
            </a:ln>
          </p:spPr>
        </p:cxnSp>
        <p:grpSp>
          <p:nvGrpSpPr>
            <p:cNvPr id="145" name="Google Shape;145;p2"/>
            <p:cNvGrpSpPr/>
            <p:nvPr/>
          </p:nvGrpSpPr>
          <p:grpSpPr>
            <a:xfrm>
              <a:off x="6834345" y="4538388"/>
              <a:ext cx="279398" cy="278678"/>
              <a:chOff x="5917211" y="1835961"/>
              <a:chExt cx="505358" cy="504057"/>
            </a:xfrm>
          </p:grpSpPr>
          <p:sp>
            <p:nvSpPr>
              <p:cNvPr id="146" name="Google Shape;146;p2"/>
              <p:cNvSpPr/>
              <p:nvPr/>
            </p:nvSpPr>
            <p:spPr>
              <a:xfrm>
                <a:off x="5917211" y="1835961"/>
                <a:ext cx="505358" cy="504057"/>
              </a:xfrm>
              <a:prstGeom prst="donut">
                <a:avLst>
                  <a:gd name="adj" fmla="val 3142"/>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7" name="Google Shape;147;p2"/>
              <p:cNvSpPr/>
              <p:nvPr/>
            </p:nvSpPr>
            <p:spPr>
              <a:xfrm>
                <a:off x="6040678" y="1982857"/>
                <a:ext cx="221095" cy="22178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48" name="Google Shape;148;p2"/>
          <p:cNvGrpSpPr/>
          <p:nvPr/>
        </p:nvGrpSpPr>
        <p:grpSpPr>
          <a:xfrm>
            <a:off x="5542965" y="4503139"/>
            <a:ext cx="3399805" cy="277812"/>
            <a:chOff x="5070421" y="5716039"/>
            <a:chExt cx="3385486" cy="278678"/>
          </a:xfrm>
        </p:grpSpPr>
        <p:cxnSp>
          <p:nvCxnSpPr>
            <p:cNvPr id="149" name="Google Shape;149;p2"/>
            <p:cNvCxnSpPr/>
            <p:nvPr/>
          </p:nvCxnSpPr>
          <p:spPr>
            <a:xfrm>
              <a:off x="5232315" y="5849805"/>
              <a:ext cx="3223592" cy="12740"/>
            </a:xfrm>
            <a:prstGeom prst="straightConnector1">
              <a:avLst/>
            </a:prstGeom>
            <a:solidFill>
              <a:schemeClr val="accent1"/>
            </a:solidFill>
            <a:ln w="25400" cap="flat" cmpd="sng">
              <a:solidFill>
                <a:srgbClr val="395E89"/>
              </a:solidFill>
              <a:prstDash val="solid"/>
              <a:round/>
              <a:headEnd type="none" w="sm" len="sm"/>
              <a:tailEnd type="oval" w="med" len="med"/>
            </a:ln>
          </p:spPr>
        </p:cxnSp>
        <p:grpSp>
          <p:nvGrpSpPr>
            <p:cNvPr id="150" name="Google Shape;150;p2"/>
            <p:cNvGrpSpPr/>
            <p:nvPr/>
          </p:nvGrpSpPr>
          <p:grpSpPr>
            <a:xfrm>
              <a:off x="5070421" y="5716039"/>
              <a:ext cx="279346" cy="278678"/>
              <a:chOff x="5917211" y="1835961"/>
              <a:chExt cx="505264" cy="504056"/>
            </a:xfrm>
          </p:grpSpPr>
          <p:sp>
            <p:nvSpPr>
              <p:cNvPr id="151" name="Google Shape;151;p2"/>
              <p:cNvSpPr/>
              <p:nvPr/>
            </p:nvSpPr>
            <p:spPr>
              <a:xfrm>
                <a:off x="5917211" y="1835961"/>
                <a:ext cx="505264" cy="504056"/>
              </a:xfrm>
              <a:prstGeom prst="donut">
                <a:avLst>
                  <a:gd name="adj" fmla="val 3142"/>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2" name="Google Shape;152;p2"/>
              <p:cNvSpPr/>
              <p:nvPr/>
            </p:nvSpPr>
            <p:spPr>
              <a:xfrm>
                <a:off x="6040657" y="1982857"/>
                <a:ext cx="221052" cy="22178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153" name="Google Shape;153;p2"/>
          <p:cNvSpPr txBox="1"/>
          <p:nvPr/>
        </p:nvSpPr>
        <p:spPr>
          <a:xfrm>
            <a:off x="1517034" y="4842399"/>
            <a:ext cx="6619796" cy="40011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chemeClr val="dk1"/>
              </a:buClr>
              <a:buSzPts val="2000"/>
              <a:buFont typeface="Bookman Old Style"/>
              <a:buNone/>
            </a:pPr>
            <a:r>
              <a:rPr lang="fr-FR" sz="2000" b="0" i="0" u="none" strike="noStrike" cap="none">
                <a:solidFill>
                  <a:schemeClr val="dk1"/>
                </a:solidFill>
                <a:latin typeface="Bookman Old Style"/>
                <a:ea typeface="Bookman Old Style"/>
                <a:cs typeface="Bookman Old Style"/>
                <a:sym typeface="Bookman Old Style"/>
              </a:rPr>
              <a:t>Conclusion</a:t>
            </a:r>
            <a:r>
              <a:rPr lang="fr-FR" sz="2000" b="1" i="0" u="none" strike="noStrike" cap="none">
                <a:solidFill>
                  <a:srgbClr val="974806"/>
                </a:solidFill>
                <a:latin typeface="Bookman Old Style"/>
                <a:ea typeface="Bookman Old Style"/>
                <a:cs typeface="Bookman Old Style"/>
                <a:sym typeface="Bookman Old Style"/>
              </a:rPr>
              <a:t>  </a:t>
            </a:r>
            <a:endParaRPr/>
          </a:p>
        </p:txBody>
      </p:sp>
      <p:sp>
        <p:nvSpPr>
          <p:cNvPr id="154" name="Google Shape;154;p2"/>
          <p:cNvSpPr txBox="1"/>
          <p:nvPr/>
        </p:nvSpPr>
        <p:spPr>
          <a:xfrm>
            <a:off x="5641324" y="2180509"/>
            <a:ext cx="4583738" cy="40011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Clr>
                <a:srgbClr val="000000"/>
              </a:buClr>
              <a:buSzPts val="2000"/>
              <a:buFont typeface="Bookman Old Style"/>
              <a:buNone/>
            </a:pPr>
            <a:r>
              <a:rPr lang="fr-FR" sz="2000" b="0" i="0" u="none" strike="noStrike" cap="none">
                <a:solidFill>
                  <a:srgbClr val="000000"/>
                </a:solidFill>
                <a:latin typeface="Bookman Old Style"/>
                <a:ea typeface="Bookman Old Style"/>
                <a:cs typeface="Bookman Old Style"/>
                <a:sym typeface="Bookman Old Style"/>
              </a:rPr>
              <a:t>Méthodologie</a:t>
            </a:r>
            <a:r>
              <a:rPr lang="fr-FR" sz="2000" b="1" i="0" u="none" strike="noStrike" cap="none">
                <a:solidFill>
                  <a:srgbClr val="974806"/>
                </a:solidFill>
                <a:latin typeface="Bookman Old Style"/>
                <a:ea typeface="Bookman Old Style"/>
                <a:cs typeface="Bookman Old Style"/>
                <a:sym typeface="Bookman Old Style"/>
              </a:rPr>
              <a:t> </a:t>
            </a:r>
            <a:endParaRPr/>
          </a:p>
        </p:txBody>
      </p:sp>
      <p:grpSp>
        <p:nvGrpSpPr>
          <p:cNvPr id="155" name="Google Shape;155;p2"/>
          <p:cNvGrpSpPr/>
          <p:nvPr/>
        </p:nvGrpSpPr>
        <p:grpSpPr>
          <a:xfrm>
            <a:off x="5108912" y="1102417"/>
            <a:ext cx="1018508" cy="1014413"/>
            <a:chOff x="5975990" y="4178652"/>
            <a:chExt cx="1013711" cy="1013711"/>
          </a:xfrm>
        </p:grpSpPr>
        <p:sp>
          <p:nvSpPr>
            <p:cNvPr id="156" name="Google Shape;156;p2"/>
            <p:cNvSpPr/>
            <p:nvPr/>
          </p:nvSpPr>
          <p:spPr>
            <a:xfrm>
              <a:off x="5975990" y="4178652"/>
              <a:ext cx="1013711" cy="1013711"/>
            </a:xfrm>
            <a:prstGeom prst="donut">
              <a:avLst>
                <a:gd name="adj" fmla="val 3142"/>
              </a:avLst>
            </a:prstGeom>
            <a:gradFill>
              <a:gsLst>
                <a:gs pos="0">
                  <a:srgbClr val="9FC3FF"/>
                </a:gs>
                <a:gs pos="35000">
                  <a:srgbClr val="BDD5FF"/>
                </a:gs>
                <a:gs pos="100000">
                  <a:srgbClr val="E4EEFF"/>
                </a:gs>
              </a:gsLst>
              <a:lin ang="16200000" scaled="0"/>
            </a:gradFill>
            <a:ln w="9525" cap="flat" cmpd="sng">
              <a:solidFill>
                <a:srgbClr val="4A7DB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7" name="Google Shape;157;p2"/>
            <p:cNvSpPr/>
            <p:nvPr/>
          </p:nvSpPr>
          <p:spPr>
            <a:xfrm>
              <a:off x="6221883" y="4440409"/>
              <a:ext cx="525098" cy="526685"/>
            </a:xfrm>
            <a:prstGeom prst="ellipse">
              <a:avLst/>
            </a:prstGeom>
            <a:gradFill>
              <a:gsLst>
                <a:gs pos="0">
                  <a:srgbClr val="9FC3FF"/>
                </a:gs>
                <a:gs pos="35000">
                  <a:srgbClr val="BDD5FF"/>
                </a:gs>
                <a:gs pos="100000">
                  <a:srgbClr val="E4EEFF"/>
                </a:gs>
              </a:gsLst>
              <a:lin ang="16200000" scaled="0"/>
            </a:gradFill>
            <a:ln w="9525" cap="flat" cmpd="sng">
              <a:solidFill>
                <a:srgbClr val="4A7DB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FFFF"/>
                </a:buClr>
                <a:buSzPts val="2400"/>
                <a:buFont typeface="Calibri"/>
                <a:buNone/>
              </a:pPr>
              <a:r>
                <a:rPr lang="fr-FR" sz="2400" b="1">
                  <a:solidFill>
                    <a:srgbClr val="FFFFFF"/>
                  </a:solidFill>
                  <a:latin typeface="Calibri"/>
                  <a:ea typeface="Calibri"/>
                  <a:cs typeface="Calibri"/>
                  <a:sym typeface="Calibri"/>
                </a:rPr>
                <a:t>2</a:t>
              </a:r>
              <a:endParaRPr sz="2400" b="1" i="0" u="none" strike="noStrike" cap="none">
                <a:solidFill>
                  <a:srgbClr val="FFFFFF"/>
                </a:solidFill>
                <a:latin typeface="Calibri"/>
                <a:ea typeface="Calibri"/>
                <a:cs typeface="Calibri"/>
                <a:sym typeface="Calibri"/>
              </a:endParaRPr>
            </a:p>
          </p:txBody>
        </p:sp>
      </p:grpSp>
      <p:grpSp>
        <p:nvGrpSpPr>
          <p:cNvPr id="158" name="Google Shape;158;p2"/>
          <p:cNvGrpSpPr/>
          <p:nvPr/>
        </p:nvGrpSpPr>
        <p:grpSpPr>
          <a:xfrm>
            <a:off x="5447484" y="2160899"/>
            <a:ext cx="1018507" cy="1014413"/>
            <a:chOff x="4212068" y="5356301"/>
            <a:chExt cx="1013711" cy="1013711"/>
          </a:xfrm>
        </p:grpSpPr>
        <p:sp>
          <p:nvSpPr>
            <p:cNvPr id="159" name="Google Shape;159;p2"/>
            <p:cNvSpPr/>
            <p:nvPr/>
          </p:nvSpPr>
          <p:spPr>
            <a:xfrm>
              <a:off x="4212068" y="5356301"/>
              <a:ext cx="1013711" cy="1013711"/>
            </a:xfrm>
            <a:prstGeom prst="donut">
              <a:avLst>
                <a:gd name="adj" fmla="val 3142"/>
              </a:avLst>
            </a:prstGeom>
            <a:gradFill>
              <a:gsLst>
                <a:gs pos="0">
                  <a:srgbClr val="9FC3FF"/>
                </a:gs>
                <a:gs pos="35000">
                  <a:srgbClr val="BDD5FF"/>
                </a:gs>
                <a:gs pos="100000">
                  <a:srgbClr val="E4EEFF"/>
                </a:gs>
              </a:gsLst>
              <a:lin ang="16200000" scaled="0"/>
            </a:gradFill>
            <a:ln w="9525" cap="flat" cmpd="sng">
              <a:solidFill>
                <a:srgbClr val="4A7DB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0" name="Google Shape;160;p2"/>
            <p:cNvSpPr/>
            <p:nvPr/>
          </p:nvSpPr>
          <p:spPr>
            <a:xfrm>
              <a:off x="4457960" y="5618058"/>
              <a:ext cx="525100" cy="526685"/>
            </a:xfrm>
            <a:prstGeom prst="ellipse">
              <a:avLst/>
            </a:prstGeom>
            <a:gradFill>
              <a:gsLst>
                <a:gs pos="0">
                  <a:srgbClr val="9FC3FF"/>
                </a:gs>
                <a:gs pos="35000">
                  <a:srgbClr val="BDD5FF"/>
                </a:gs>
                <a:gs pos="100000">
                  <a:srgbClr val="E4EEFF"/>
                </a:gs>
              </a:gsLst>
              <a:lin ang="16200000" scaled="0"/>
            </a:gradFill>
            <a:ln w="9525" cap="flat" cmpd="sng">
              <a:solidFill>
                <a:srgbClr val="4A7DB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FFFF"/>
                </a:buClr>
                <a:buSzPts val="2400"/>
                <a:buFont typeface="Calibri"/>
                <a:buNone/>
              </a:pPr>
              <a:r>
                <a:rPr lang="fr-FR" sz="2400" b="1">
                  <a:solidFill>
                    <a:srgbClr val="FFFFFF"/>
                  </a:solidFill>
                  <a:latin typeface="Calibri"/>
                  <a:ea typeface="Calibri"/>
                  <a:cs typeface="Calibri"/>
                  <a:sym typeface="Calibri"/>
                </a:rPr>
                <a:t>3</a:t>
              </a:r>
              <a:endParaRPr sz="2400" b="1" i="0" u="none" strike="noStrike" cap="none">
                <a:solidFill>
                  <a:srgbClr val="FFFFFF"/>
                </a:solidFill>
                <a:latin typeface="Calibri"/>
                <a:ea typeface="Calibri"/>
                <a:cs typeface="Calibri"/>
                <a:sym typeface="Calibri"/>
              </a:endParaRPr>
            </a:p>
          </p:txBody>
        </p:sp>
      </p:grpSp>
      <p:grpSp>
        <p:nvGrpSpPr>
          <p:cNvPr id="161" name="Google Shape;161;p2"/>
          <p:cNvGrpSpPr/>
          <p:nvPr/>
        </p:nvGrpSpPr>
        <p:grpSpPr>
          <a:xfrm>
            <a:off x="6337864" y="2493217"/>
            <a:ext cx="3093772" cy="277812"/>
            <a:chOff x="6834345" y="4538388"/>
            <a:chExt cx="3081318" cy="278678"/>
          </a:xfrm>
        </p:grpSpPr>
        <p:cxnSp>
          <p:nvCxnSpPr>
            <p:cNvPr id="162" name="Google Shape;162;p2"/>
            <p:cNvCxnSpPr/>
            <p:nvPr/>
          </p:nvCxnSpPr>
          <p:spPr>
            <a:xfrm>
              <a:off x="6996267" y="4672156"/>
              <a:ext cx="2919396" cy="6370"/>
            </a:xfrm>
            <a:prstGeom prst="straightConnector1">
              <a:avLst/>
            </a:prstGeom>
            <a:solidFill>
              <a:schemeClr val="accent1"/>
            </a:solidFill>
            <a:ln w="25400" cap="flat" cmpd="sng">
              <a:solidFill>
                <a:srgbClr val="395E89"/>
              </a:solidFill>
              <a:prstDash val="solid"/>
              <a:round/>
              <a:headEnd type="none" w="sm" len="sm"/>
              <a:tailEnd type="oval" w="med" len="med"/>
            </a:ln>
          </p:spPr>
        </p:cxnSp>
        <p:grpSp>
          <p:nvGrpSpPr>
            <p:cNvPr id="163" name="Google Shape;163;p2"/>
            <p:cNvGrpSpPr/>
            <p:nvPr/>
          </p:nvGrpSpPr>
          <p:grpSpPr>
            <a:xfrm>
              <a:off x="6834345" y="4538388"/>
              <a:ext cx="279398" cy="278678"/>
              <a:chOff x="5917211" y="1835961"/>
              <a:chExt cx="505358" cy="504057"/>
            </a:xfrm>
          </p:grpSpPr>
          <p:sp>
            <p:nvSpPr>
              <p:cNvPr id="164" name="Google Shape;164;p2"/>
              <p:cNvSpPr/>
              <p:nvPr/>
            </p:nvSpPr>
            <p:spPr>
              <a:xfrm>
                <a:off x="5917211" y="1835961"/>
                <a:ext cx="505358" cy="504057"/>
              </a:xfrm>
              <a:prstGeom prst="donut">
                <a:avLst>
                  <a:gd name="adj" fmla="val 3142"/>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5" name="Google Shape;165;p2"/>
              <p:cNvSpPr/>
              <p:nvPr/>
            </p:nvSpPr>
            <p:spPr>
              <a:xfrm>
                <a:off x="6040678" y="1982857"/>
                <a:ext cx="221095" cy="22178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66" name="Google Shape;166;p2"/>
          <p:cNvGrpSpPr/>
          <p:nvPr/>
        </p:nvGrpSpPr>
        <p:grpSpPr>
          <a:xfrm>
            <a:off x="5987156" y="1363065"/>
            <a:ext cx="3093776" cy="277812"/>
            <a:chOff x="7159626" y="3004447"/>
            <a:chExt cx="3081320" cy="278678"/>
          </a:xfrm>
        </p:grpSpPr>
        <p:cxnSp>
          <p:nvCxnSpPr>
            <p:cNvPr id="167" name="Google Shape;167;p2"/>
            <p:cNvCxnSpPr/>
            <p:nvPr/>
          </p:nvCxnSpPr>
          <p:spPr>
            <a:xfrm>
              <a:off x="7321550" y="3138213"/>
              <a:ext cx="2919396" cy="6370"/>
            </a:xfrm>
            <a:prstGeom prst="straightConnector1">
              <a:avLst/>
            </a:prstGeom>
            <a:solidFill>
              <a:schemeClr val="accent1"/>
            </a:solidFill>
            <a:ln w="25400" cap="flat" cmpd="sng">
              <a:solidFill>
                <a:srgbClr val="395E89"/>
              </a:solidFill>
              <a:prstDash val="solid"/>
              <a:round/>
              <a:headEnd type="none" w="sm" len="sm"/>
              <a:tailEnd type="oval" w="med" len="med"/>
            </a:ln>
          </p:spPr>
        </p:cxnSp>
        <p:grpSp>
          <p:nvGrpSpPr>
            <p:cNvPr id="168" name="Google Shape;168;p2"/>
            <p:cNvGrpSpPr/>
            <p:nvPr/>
          </p:nvGrpSpPr>
          <p:grpSpPr>
            <a:xfrm>
              <a:off x="7159626" y="3004447"/>
              <a:ext cx="279398" cy="278678"/>
              <a:chOff x="5917211" y="1835961"/>
              <a:chExt cx="505358" cy="504056"/>
            </a:xfrm>
          </p:grpSpPr>
          <p:sp>
            <p:nvSpPr>
              <p:cNvPr id="169" name="Google Shape;169;p2"/>
              <p:cNvSpPr/>
              <p:nvPr/>
            </p:nvSpPr>
            <p:spPr>
              <a:xfrm>
                <a:off x="5917211" y="1835961"/>
                <a:ext cx="505358" cy="504056"/>
              </a:xfrm>
              <a:prstGeom prst="donut">
                <a:avLst>
                  <a:gd name="adj" fmla="val 3142"/>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0" name="Google Shape;170;p2"/>
              <p:cNvSpPr/>
              <p:nvPr/>
            </p:nvSpPr>
            <p:spPr>
              <a:xfrm>
                <a:off x="6040680" y="1982857"/>
                <a:ext cx="221093" cy="22178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71" name="Google Shape;171;p2"/>
          <p:cNvGrpSpPr/>
          <p:nvPr/>
        </p:nvGrpSpPr>
        <p:grpSpPr>
          <a:xfrm>
            <a:off x="3343696" y="4725144"/>
            <a:ext cx="1018508" cy="1014413"/>
            <a:chOff x="5975990" y="4178652"/>
            <a:chExt cx="1013711" cy="1013711"/>
          </a:xfrm>
        </p:grpSpPr>
        <p:sp>
          <p:nvSpPr>
            <p:cNvPr id="172" name="Google Shape;172;p2"/>
            <p:cNvSpPr/>
            <p:nvPr/>
          </p:nvSpPr>
          <p:spPr>
            <a:xfrm>
              <a:off x="5975990" y="4178652"/>
              <a:ext cx="1013711" cy="1013711"/>
            </a:xfrm>
            <a:prstGeom prst="donut">
              <a:avLst>
                <a:gd name="adj" fmla="val 3142"/>
              </a:avLst>
            </a:prstGeom>
            <a:gradFill>
              <a:gsLst>
                <a:gs pos="0">
                  <a:srgbClr val="9FC3FF"/>
                </a:gs>
                <a:gs pos="35000">
                  <a:srgbClr val="BDD5FF"/>
                </a:gs>
                <a:gs pos="100000">
                  <a:srgbClr val="E4EEFF"/>
                </a:gs>
              </a:gsLst>
              <a:lin ang="16200000" scaled="0"/>
            </a:gradFill>
            <a:ln w="9525" cap="flat" cmpd="sng">
              <a:solidFill>
                <a:srgbClr val="4A7DB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3" name="Google Shape;173;p2"/>
            <p:cNvSpPr/>
            <p:nvPr/>
          </p:nvSpPr>
          <p:spPr>
            <a:xfrm>
              <a:off x="6221883" y="4440409"/>
              <a:ext cx="525098" cy="526685"/>
            </a:xfrm>
            <a:prstGeom prst="ellipse">
              <a:avLst/>
            </a:prstGeom>
            <a:gradFill>
              <a:gsLst>
                <a:gs pos="0">
                  <a:srgbClr val="9FC3FF"/>
                </a:gs>
                <a:gs pos="35000">
                  <a:srgbClr val="BDD5FF"/>
                </a:gs>
                <a:gs pos="100000">
                  <a:srgbClr val="E4EEFF"/>
                </a:gs>
              </a:gsLst>
              <a:lin ang="16200000" scaled="0"/>
            </a:gradFill>
            <a:ln w="9525" cap="flat" cmpd="sng">
              <a:solidFill>
                <a:srgbClr val="4A7DBA"/>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FFFF"/>
                </a:buClr>
                <a:buSzPts val="2400"/>
                <a:buFont typeface="Calibri"/>
                <a:buNone/>
              </a:pPr>
              <a:r>
                <a:rPr lang="fr-FR" sz="2400" b="1">
                  <a:solidFill>
                    <a:srgbClr val="FFFFFF"/>
                  </a:solidFill>
                  <a:latin typeface="Calibri"/>
                  <a:ea typeface="Calibri"/>
                  <a:cs typeface="Calibri"/>
                  <a:sym typeface="Calibri"/>
                </a:rPr>
                <a:t>6</a:t>
              </a:r>
              <a:endParaRPr sz="2400" b="1" i="0" u="none" strike="noStrike" cap="none">
                <a:solidFill>
                  <a:srgbClr val="FFFFFF"/>
                </a:solidFill>
                <a:latin typeface="Calibri"/>
                <a:ea typeface="Calibri"/>
                <a:cs typeface="Calibri"/>
                <a:sym typeface="Calibri"/>
              </a:endParaRPr>
            </a:p>
          </p:txBody>
        </p:sp>
      </p:grpSp>
      <p:grpSp>
        <p:nvGrpSpPr>
          <p:cNvPr id="174" name="Google Shape;174;p2"/>
          <p:cNvGrpSpPr/>
          <p:nvPr/>
        </p:nvGrpSpPr>
        <p:grpSpPr>
          <a:xfrm>
            <a:off x="4246821" y="5170016"/>
            <a:ext cx="3399805" cy="277812"/>
            <a:chOff x="5070421" y="5716039"/>
            <a:chExt cx="3385486" cy="278678"/>
          </a:xfrm>
        </p:grpSpPr>
        <p:cxnSp>
          <p:nvCxnSpPr>
            <p:cNvPr id="175" name="Google Shape;175;p2"/>
            <p:cNvCxnSpPr/>
            <p:nvPr/>
          </p:nvCxnSpPr>
          <p:spPr>
            <a:xfrm>
              <a:off x="5232315" y="5849805"/>
              <a:ext cx="3223592" cy="12740"/>
            </a:xfrm>
            <a:prstGeom prst="straightConnector1">
              <a:avLst/>
            </a:prstGeom>
            <a:solidFill>
              <a:schemeClr val="accent1"/>
            </a:solidFill>
            <a:ln w="25400" cap="flat" cmpd="sng">
              <a:solidFill>
                <a:srgbClr val="395E89"/>
              </a:solidFill>
              <a:prstDash val="solid"/>
              <a:round/>
              <a:headEnd type="none" w="sm" len="sm"/>
              <a:tailEnd type="oval" w="med" len="med"/>
            </a:ln>
          </p:spPr>
        </p:cxnSp>
        <p:grpSp>
          <p:nvGrpSpPr>
            <p:cNvPr id="176" name="Google Shape;176;p2"/>
            <p:cNvGrpSpPr/>
            <p:nvPr/>
          </p:nvGrpSpPr>
          <p:grpSpPr>
            <a:xfrm>
              <a:off x="5070421" y="5716039"/>
              <a:ext cx="279346" cy="278678"/>
              <a:chOff x="5917211" y="1835961"/>
              <a:chExt cx="505264" cy="504056"/>
            </a:xfrm>
          </p:grpSpPr>
          <p:sp>
            <p:nvSpPr>
              <p:cNvPr id="177" name="Google Shape;177;p2"/>
              <p:cNvSpPr/>
              <p:nvPr/>
            </p:nvSpPr>
            <p:spPr>
              <a:xfrm>
                <a:off x="5917211" y="1835961"/>
                <a:ext cx="505264" cy="504056"/>
              </a:xfrm>
              <a:prstGeom prst="donut">
                <a:avLst>
                  <a:gd name="adj" fmla="val 3142"/>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8" name="Google Shape;178;p2"/>
              <p:cNvSpPr/>
              <p:nvPr/>
            </p:nvSpPr>
            <p:spPr>
              <a:xfrm>
                <a:off x="6040657" y="1982857"/>
                <a:ext cx="221052" cy="22178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179" name="Google Shape;179;p2"/>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21"/>
                                        </p:tgtEl>
                                        <p:attrNameLst>
                                          <p:attrName>style.visibility</p:attrName>
                                        </p:attrNameLst>
                                      </p:cBhvr>
                                      <p:to>
                                        <p:strVal val="visible"/>
                                      </p:to>
                                    </p:set>
                                    <p:anim calcmode="lin" valueType="num">
                                      <p:cBhvr additive="base">
                                        <p:cTn id="7" dur="500"/>
                                        <p:tgtEl>
                                          <p:spTgt spid="121"/>
                                        </p:tgtEl>
                                        <p:attrNameLst>
                                          <p:attrName>ppt_w</p:attrName>
                                        </p:attrNameLst>
                                      </p:cBhvr>
                                      <p:tavLst>
                                        <p:tav tm="0">
                                          <p:val>
                                            <p:strVal val="0"/>
                                          </p:val>
                                        </p:tav>
                                        <p:tav tm="100000">
                                          <p:val>
                                            <p:strVal val="#ppt_w"/>
                                          </p:val>
                                        </p:tav>
                                      </p:tavLst>
                                    </p:anim>
                                    <p:anim calcmode="lin" valueType="num">
                                      <p:cBhvr additive="base">
                                        <p:cTn id="8" dur="500"/>
                                        <p:tgtEl>
                                          <p:spTgt spid="121"/>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fade">
                                      <p:cBhvr>
                                        <p:cTn id="12" dur="500"/>
                                        <p:tgtEl>
                                          <p:spTgt spid="119"/>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500"/>
                                        <p:tgtEl>
                                          <p:spTgt spid="1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500"/>
                                        <p:tgtEl>
                                          <p:spTgt spid="120"/>
                                        </p:tgtEl>
                                      </p:cBhvr>
                                    </p:animEffect>
                                  </p:childTnLst>
                                </p:cTn>
                              </p:par>
                              <p:par>
                                <p:cTn id="24" presetID="10" presetClass="entr" presetSubtype="0" fill="hold" nodeType="withEffect">
                                  <p:stCondLst>
                                    <p:cond delay="0"/>
                                  </p:stCondLst>
                                  <p:childTnLst>
                                    <p:set>
                                      <p:cBhvr>
                                        <p:cTn id="25" dur="1" fill="hold">
                                          <p:stCondLst>
                                            <p:cond delay="0"/>
                                          </p:stCondLst>
                                        </p:cTn>
                                        <p:tgtEl>
                                          <p:spTgt spid="138"/>
                                        </p:tgtEl>
                                        <p:attrNameLst>
                                          <p:attrName>style.visibility</p:attrName>
                                        </p:attrNameLst>
                                      </p:cBhvr>
                                      <p:to>
                                        <p:strVal val="visible"/>
                                      </p:to>
                                    </p:set>
                                    <p:animEffect transition="in" filter="fade">
                                      <p:cBhvr>
                                        <p:cTn id="26" dur="500"/>
                                        <p:tgtEl>
                                          <p:spTgt spid="13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par>
                                <p:cTn id="31" presetID="10" presetClass="entr" presetSubtype="0" fill="hold" nodeType="withEffect">
                                  <p:stCondLst>
                                    <p:cond delay="0"/>
                                  </p:stCondLst>
                                  <p:childTnLst>
                                    <p:set>
                                      <p:cBhvr>
                                        <p:cTn id="32" dur="1" fill="hold">
                                          <p:stCondLst>
                                            <p:cond delay="0"/>
                                          </p:stCondLst>
                                        </p:cTn>
                                        <p:tgtEl>
                                          <p:spTgt spid="166"/>
                                        </p:tgtEl>
                                        <p:attrNameLst>
                                          <p:attrName>style.visibility</p:attrName>
                                        </p:attrNameLst>
                                      </p:cBhvr>
                                      <p:to>
                                        <p:strVal val="visible"/>
                                      </p:to>
                                    </p:set>
                                    <p:animEffect transition="in" filter="fade">
                                      <p:cBhvr>
                                        <p:cTn id="33" dur="500"/>
                                        <p:tgtEl>
                                          <p:spTgt spid="166"/>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8"/>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161"/>
                                        </p:tgtEl>
                                        <p:attrNameLst>
                                          <p:attrName>style.visibility</p:attrName>
                                        </p:attrNameLst>
                                      </p:cBhvr>
                                      <p:to>
                                        <p:strVal val="visible"/>
                                      </p:to>
                                    </p:set>
                                    <p:animEffect transition="in" filter="fade">
                                      <p:cBhvr>
                                        <p:cTn id="43" dur="500"/>
                                        <p:tgtEl>
                                          <p:spTgt spid="161"/>
                                        </p:tgtEl>
                                      </p:cBhvr>
                                    </p:animEffect>
                                  </p:childTnLst>
                                </p:cTn>
                              </p:par>
                              <p:par>
                                <p:cTn id="44" presetID="10" presetClass="entr" presetSubtype="0" fill="hold" nodeType="withEffect">
                                  <p:stCondLst>
                                    <p:cond delay="0"/>
                                  </p:stCondLst>
                                  <p:childTnLst>
                                    <p:set>
                                      <p:cBhvr>
                                        <p:cTn id="45" dur="1" fill="hold">
                                          <p:stCondLst>
                                            <p:cond delay="0"/>
                                          </p:stCondLst>
                                        </p:cTn>
                                        <p:tgtEl>
                                          <p:spTgt spid="154"/>
                                        </p:tgtEl>
                                        <p:attrNameLst>
                                          <p:attrName>style.visibility</p:attrName>
                                        </p:attrNameLst>
                                      </p:cBhvr>
                                      <p:to>
                                        <p:strVal val="visible"/>
                                      </p:to>
                                    </p:set>
                                    <p:animEffect transition="in" filter="fade">
                                      <p:cBhvr>
                                        <p:cTn id="46" dur="500"/>
                                        <p:tgtEl>
                                          <p:spTgt spid="15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9"/>
                                        </p:tgtEl>
                                        <p:attrNameLst>
                                          <p:attrName>style.visibility</p:attrName>
                                        </p:attrNameLst>
                                      </p:cBhvr>
                                      <p:to>
                                        <p:strVal val="visible"/>
                                      </p:to>
                                    </p:set>
                                  </p:childTnLst>
                                </p:cTn>
                              </p:par>
                              <p:par>
                                <p:cTn id="51" presetID="10" presetClass="entr" presetSubtype="0" fill="hold" nodeType="withEffect">
                                  <p:stCondLst>
                                    <p:cond delay="0"/>
                                  </p:stCondLst>
                                  <p:childTnLst>
                                    <p:set>
                                      <p:cBhvr>
                                        <p:cTn id="52" dur="1" fill="hold">
                                          <p:stCondLst>
                                            <p:cond delay="0"/>
                                          </p:stCondLst>
                                        </p:cTn>
                                        <p:tgtEl>
                                          <p:spTgt spid="143"/>
                                        </p:tgtEl>
                                        <p:attrNameLst>
                                          <p:attrName>style.visibility</p:attrName>
                                        </p:attrNameLst>
                                      </p:cBhvr>
                                      <p:to>
                                        <p:strVal val="visible"/>
                                      </p:to>
                                    </p:set>
                                    <p:animEffect transition="in" filter="fade">
                                      <p:cBhvr>
                                        <p:cTn id="53" dur="500"/>
                                        <p:tgtEl>
                                          <p:spTgt spid="143"/>
                                        </p:tgtEl>
                                      </p:cBhvr>
                                    </p:animEffect>
                                  </p:childTnLst>
                                </p:cTn>
                              </p:par>
                              <p:par>
                                <p:cTn id="54" presetID="10" presetClass="entr" presetSubtype="0" fill="hold" nodeType="withEffect">
                                  <p:stCondLst>
                                    <p:cond delay="0"/>
                                  </p:stCondLst>
                                  <p:childTnLst>
                                    <p:set>
                                      <p:cBhvr>
                                        <p:cTn id="55" dur="1" fill="hold">
                                          <p:stCondLst>
                                            <p:cond delay="0"/>
                                          </p:stCondLst>
                                        </p:cTn>
                                        <p:tgtEl>
                                          <p:spTgt spid="136"/>
                                        </p:tgtEl>
                                        <p:attrNameLst>
                                          <p:attrName>style.visibility</p:attrName>
                                        </p:attrNameLst>
                                      </p:cBhvr>
                                      <p:to>
                                        <p:strVal val="visible"/>
                                      </p:to>
                                    </p:set>
                                    <p:animEffect transition="in" filter="fade">
                                      <p:cBhvr>
                                        <p:cTn id="56" dur="500"/>
                                        <p:tgtEl>
                                          <p:spTgt spid="136"/>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2"/>
                                        </p:tgtEl>
                                        <p:attrNameLst>
                                          <p:attrName>style.visibility</p:attrName>
                                        </p:attrNameLst>
                                      </p:cBhvr>
                                      <p:to>
                                        <p:strVal val="visible"/>
                                      </p:to>
                                    </p:se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137"/>
                                        </p:tgtEl>
                                        <p:attrNameLst>
                                          <p:attrName>style.visibility</p:attrName>
                                        </p:attrNameLst>
                                      </p:cBhvr>
                                      <p:to>
                                        <p:strVal val="visible"/>
                                      </p:to>
                                    </p:set>
                                    <p:animEffect transition="in" filter="fade">
                                      <p:cBhvr>
                                        <p:cTn id="66" dur="500"/>
                                        <p:tgtEl>
                                          <p:spTgt spid="137"/>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71"/>
                                        </p:tgtEl>
                                        <p:attrNameLst>
                                          <p:attrName>style.visibility</p:attrName>
                                        </p:attrNameLst>
                                      </p:cBhvr>
                                      <p:to>
                                        <p:strVal val="visible"/>
                                      </p:to>
                                    </p:set>
                                  </p:childTnLst>
                                </p:cTn>
                              </p:par>
                              <p:par>
                                <p:cTn id="71" presetID="10" presetClass="entr" presetSubtype="0" fill="hold" nodeType="withEffect">
                                  <p:stCondLst>
                                    <p:cond delay="0"/>
                                  </p:stCondLst>
                                  <p:childTnLst>
                                    <p:set>
                                      <p:cBhvr>
                                        <p:cTn id="72" dur="1" fill="hold">
                                          <p:stCondLst>
                                            <p:cond delay="0"/>
                                          </p:stCondLst>
                                        </p:cTn>
                                        <p:tgtEl>
                                          <p:spTgt spid="174"/>
                                        </p:tgtEl>
                                        <p:attrNameLst>
                                          <p:attrName>style.visibility</p:attrName>
                                        </p:attrNameLst>
                                      </p:cBhvr>
                                      <p:to>
                                        <p:strVal val="visible"/>
                                      </p:to>
                                    </p:set>
                                    <p:animEffect transition="in" filter="fade">
                                      <p:cBhvr>
                                        <p:cTn id="73" dur="500"/>
                                        <p:tgtEl>
                                          <p:spTgt spid="174"/>
                                        </p:tgtEl>
                                      </p:cBhvr>
                                    </p:animEffect>
                                  </p:childTnLst>
                                </p:cTn>
                              </p:par>
                              <p:par>
                                <p:cTn id="74" presetID="10" presetClass="entr" presetSubtype="0" fill="hold" nodeType="withEffect">
                                  <p:stCondLst>
                                    <p:cond delay="0"/>
                                  </p:stCondLst>
                                  <p:childTnLst>
                                    <p:set>
                                      <p:cBhvr>
                                        <p:cTn id="75" dur="1" fill="hold">
                                          <p:stCondLst>
                                            <p:cond delay="0"/>
                                          </p:stCondLst>
                                        </p:cTn>
                                        <p:tgtEl>
                                          <p:spTgt spid="153"/>
                                        </p:tgtEl>
                                        <p:attrNameLst>
                                          <p:attrName>style.visibility</p:attrName>
                                        </p:attrNameLst>
                                      </p:cBhvr>
                                      <p:to>
                                        <p:strVal val="visible"/>
                                      </p:to>
                                    </p:set>
                                    <p:animEffect transition="in" filter="fade">
                                      <p:cBhvr>
                                        <p:cTn id="76"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cxnSp>
        <p:nvCxnSpPr>
          <p:cNvPr id="611" name="Google Shape;611;g1c42147685f_0_213"/>
          <p:cNvCxnSpPr/>
          <p:nvPr/>
        </p:nvCxnSpPr>
        <p:spPr>
          <a:xfrm rot="10800000" flipH="1">
            <a:off x="-13924" y="6093196"/>
            <a:ext cx="12241200" cy="141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0"/>
              </a:srgbClr>
            </a:outerShdw>
          </a:effectLst>
        </p:spPr>
      </p:cxnSp>
      <p:pic>
        <p:nvPicPr>
          <p:cNvPr id="612" name="Google Shape;612;g1c42147685f_0_213"/>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613" name="Google Shape;613;g1c42147685f_0_213"/>
          <p:cNvSpPr txBox="1"/>
          <p:nvPr/>
        </p:nvSpPr>
        <p:spPr>
          <a:xfrm>
            <a:off x="9801371" y="5799519"/>
            <a:ext cx="4320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4" name="Google Shape;614;g1c42147685f_0_213"/>
          <p:cNvSpPr/>
          <p:nvPr/>
        </p:nvSpPr>
        <p:spPr>
          <a:xfrm>
            <a:off x="-72082" y="17687"/>
            <a:ext cx="2088300" cy="6189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615" name="Google Shape;615;g1c42147685f_0_213"/>
          <p:cNvSpPr/>
          <p:nvPr/>
        </p:nvSpPr>
        <p:spPr>
          <a:xfrm>
            <a:off x="1728118" y="17687"/>
            <a:ext cx="2304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616" name="Google Shape;616;g1c42147685f_0_213" descr="L'orge (Hordeum vulgare)"/>
          <p:cNvSpPr/>
          <p:nvPr/>
        </p:nvSpPr>
        <p:spPr>
          <a:xfrm>
            <a:off x="155575" y="-1714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 name="Google Shape;617;g1c42147685f_0_213"/>
          <p:cNvSpPr/>
          <p:nvPr/>
        </p:nvSpPr>
        <p:spPr>
          <a:xfrm>
            <a:off x="3744342" y="17687"/>
            <a:ext cx="22728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618" name="Google Shape;618;g1c42147685f_0_213"/>
          <p:cNvSpPr/>
          <p:nvPr/>
        </p:nvSpPr>
        <p:spPr>
          <a:xfrm>
            <a:off x="5729944" y="17687"/>
            <a:ext cx="24069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i="0" u="none" strike="noStrike" cap="none">
                <a:solidFill>
                  <a:srgbClr val="295F2D"/>
                </a:solidFill>
                <a:latin typeface="Bookman Old Style"/>
                <a:ea typeface="Bookman Old Style"/>
                <a:cs typeface="Bookman Old Style"/>
                <a:sym typeface="Bookman Old Style"/>
              </a:rPr>
              <a:t>Partie I</a:t>
            </a:r>
            <a:endParaRPr/>
          </a:p>
        </p:txBody>
      </p:sp>
      <p:sp>
        <p:nvSpPr>
          <p:cNvPr id="619" name="Google Shape;619;g1c42147685f_0_213"/>
          <p:cNvSpPr/>
          <p:nvPr/>
        </p:nvSpPr>
        <p:spPr>
          <a:xfrm>
            <a:off x="10009038" y="17687"/>
            <a:ext cx="2232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sz="1400" b="1">
                <a:solidFill>
                  <a:srgbClr val="295F2D"/>
                </a:solidFill>
                <a:latin typeface="Bookman Old Style"/>
                <a:ea typeface="Bookman Old Style"/>
                <a:cs typeface="Bookman Old Style"/>
                <a:sym typeface="Bookman Old Style"/>
              </a:rPr>
              <a:t>Conclusion </a:t>
            </a:r>
            <a:endParaRPr sz="1400" b="1" i="0" u="none" strike="noStrike" cap="none">
              <a:solidFill>
                <a:srgbClr val="295F2D"/>
              </a:solidFill>
              <a:latin typeface="Bookman Old Style"/>
              <a:ea typeface="Bookman Old Style"/>
              <a:cs typeface="Bookman Old Style"/>
              <a:sym typeface="Bookman Old Style"/>
            </a:endParaRPr>
          </a:p>
        </p:txBody>
      </p:sp>
      <p:sp>
        <p:nvSpPr>
          <p:cNvPr id="620" name="Google Shape;620;g1c42147685f_0_213"/>
          <p:cNvSpPr/>
          <p:nvPr/>
        </p:nvSpPr>
        <p:spPr>
          <a:xfrm>
            <a:off x="7862795" y="17687"/>
            <a:ext cx="24342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 </a:t>
            </a:r>
            <a:endParaRPr/>
          </a:p>
        </p:txBody>
      </p:sp>
      <p:sp>
        <p:nvSpPr>
          <p:cNvPr id="621" name="Google Shape;621;g1c42147685f_0_213"/>
          <p:cNvSpPr/>
          <p:nvPr/>
        </p:nvSpPr>
        <p:spPr>
          <a:xfrm>
            <a:off x="5741031" y="17687"/>
            <a:ext cx="2393100" cy="590100"/>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cxnSp>
        <p:nvCxnSpPr>
          <p:cNvPr id="622" name="Google Shape;622;g1c42147685f_0_213"/>
          <p:cNvCxnSpPr/>
          <p:nvPr/>
        </p:nvCxnSpPr>
        <p:spPr>
          <a:xfrm>
            <a:off x="2160166" y="1000125"/>
            <a:ext cx="0" cy="471840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50"/>
              </a:srgbClr>
            </a:outerShdw>
          </a:effectLst>
        </p:spPr>
      </p:cxnSp>
      <p:cxnSp>
        <p:nvCxnSpPr>
          <p:cNvPr id="623" name="Google Shape;623;g1c42147685f_0_213"/>
          <p:cNvCxnSpPr/>
          <p:nvPr/>
        </p:nvCxnSpPr>
        <p:spPr>
          <a:xfrm>
            <a:off x="2142195" y="1000125"/>
            <a:ext cx="9583800" cy="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50"/>
              </a:srgbClr>
            </a:outerShdw>
          </a:effectLst>
        </p:spPr>
      </p:cxnSp>
      <p:sp>
        <p:nvSpPr>
          <p:cNvPr id="624" name="Google Shape;624;g1c42147685f_0_213"/>
          <p:cNvSpPr txBox="1">
            <a:spLocks noGrp="1"/>
          </p:cNvSpPr>
          <p:nvPr>
            <p:ph type="sldNum" idx="12"/>
          </p:nvPr>
        </p:nvSpPr>
        <p:spPr>
          <a:xfrm>
            <a:off x="8772869" y="6356353"/>
            <a:ext cx="2856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a:t>
            </a:fld>
            <a:endParaRPr/>
          </a:p>
        </p:txBody>
      </p:sp>
      <p:cxnSp>
        <p:nvCxnSpPr>
          <p:cNvPr id="625" name="Google Shape;625;g1c42147685f_0_213"/>
          <p:cNvCxnSpPr>
            <a:stCxn id="626" idx="4"/>
          </p:cNvCxnSpPr>
          <p:nvPr/>
        </p:nvCxnSpPr>
        <p:spPr>
          <a:xfrm>
            <a:off x="189519" y="2489260"/>
            <a:ext cx="10200" cy="2035200"/>
          </a:xfrm>
          <a:prstGeom prst="straightConnector1">
            <a:avLst/>
          </a:prstGeom>
          <a:noFill/>
          <a:ln w="76200" cap="flat" cmpd="dbl">
            <a:solidFill>
              <a:schemeClr val="accent3"/>
            </a:solidFill>
            <a:prstDash val="solid"/>
            <a:round/>
            <a:headEnd type="none" w="med" len="med"/>
            <a:tailEnd type="none" w="med" len="med"/>
          </a:ln>
        </p:spPr>
      </p:cxnSp>
      <p:sp>
        <p:nvSpPr>
          <p:cNvPr id="626" name="Google Shape;626;g1c42147685f_0_213"/>
          <p:cNvSpPr/>
          <p:nvPr/>
        </p:nvSpPr>
        <p:spPr>
          <a:xfrm>
            <a:off x="88569" y="2287361"/>
            <a:ext cx="201900" cy="201900"/>
          </a:xfrm>
          <a:prstGeom prst="flowChartConnector">
            <a:avLst/>
          </a:prstGeom>
          <a:solidFill>
            <a:schemeClr val="accent3"/>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627" name="Google Shape;627;g1c42147685f_0_213"/>
          <p:cNvSpPr/>
          <p:nvPr/>
        </p:nvSpPr>
        <p:spPr>
          <a:xfrm>
            <a:off x="361447" y="2109211"/>
            <a:ext cx="1626900" cy="558300"/>
          </a:xfrm>
          <a:prstGeom prst="roundRect">
            <a:avLst>
              <a:gd name="adj" fmla="val 16667"/>
            </a:avLst>
          </a:prstGeom>
          <a:solidFill>
            <a:schemeClr val="accent3"/>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E67C"/>
              </a:buClr>
              <a:buSzPts val="1400"/>
              <a:buFont typeface="Bookman Old Style"/>
              <a:buNone/>
            </a:pPr>
            <a:r>
              <a:rPr lang="fr-FR" sz="1400" b="1">
                <a:solidFill>
                  <a:srgbClr val="FFE67C"/>
                </a:solidFill>
                <a:latin typeface="Bookman Old Style"/>
                <a:ea typeface="Bookman Old Style"/>
                <a:cs typeface="Bookman Old Style"/>
                <a:sym typeface="Bookman Old Style"/>
              </a:rPr>
              <a:t>Classification par Arbre de décision</a:t>
            </a:r>
            <a:r>
              <a:rPr lang="fr-FR" sz="1200" b="1">
                <a:solidFill>
                  <a:srgbClr val="FFE67C"/>
                </a:solidFill>
                <a:latin typeface="Bookman Old Style"/>
                <a:ea typeface="Bookman Old Style"/>
                <a:cs typeface="Bookman Old Style"/>
                <a:sym typeface="Bookman Old Style"/>
              </a:rPr>
              <a:t> </a:t>
            </a:r>
            <a:endParaRPr sz="1200" b="1" i="0" u="none" strike="noStrike" cap="none">
              <a:solidFill>
                <a:srgbClr val="FFE67C"/>
              </a:solidFill>
              <a:latin typeface="Bookman Old Style"/>
              <a:ea typeface="Bookman Old Style"/>
              <a:cs typeface="Bookman Old Style"/>
              <a:sym typeface="Bookman Old Style"/>
            </a:endParaRPr>
          </a:p>
        </p:txBody>
      </p:sp>
      <p:sp>
        <p:nvSpPr>
          <p:cNvPr id="628" name="Google Shape;628;g1c42147685f_0_213"/>
          <p:cNvSpPr/>
          <p:nvPr/>
        </p:nvSpPr>
        <p:spPr>
          <a:xfrm>
            <a:off x="360091" y="3150063"/>
            <a:ext cx="1626900" cy="558300"/>
          </a:xfrm>
          <a:prstGeom prst="roundRect">
            <a:avLst>
              <a:gd name="adj" fmla="val 16667"/>
            </a:avLst>
          </a:prstGeom>
          <a:solidFill>
            <a:srgbClr val="974806"/>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400" b="1">
                <a:solidFill>
                  <a:srgbClr val="FFE67C"/>
                </a:solidFill>
                <a:latin typeface="Bookman Old Style"/>
                <a:ea typeface="Bookman Old Style"/>
                <a:cs typeface="Bookman Old Style"/>
                <a:sym typeface="Bookman Old Style"/>
              </a:rPr>
              <a:t>Classification Par RN </a:t>
            </a:r>
            <a:endParaRPr/>
          </a:p>
        </p:txBody>
      </p:sp>
      <p:sp>
        <p:nvSpPr>
          <p:cNvPr id="629" name="Google Shape;629;g1c42147685f_0_213"/>
          <p:cNvSpPr/>
          <p:nvPr/>
        </p:nvSpPr>
        <p:spPr>
          <a:xfrm>
            <a:off x="361479" y="4190913"/>
            <a:ext cx="1626900" cy="5583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Comparaison</a:t>
            </a:r>
            <a:endParaRPr/>
          </a:p>
        </p:txBody>
      </p:sp>
      <p:sp>
        <p:nvSpPr>
          <p:cNvPr id="630" name="Google Shape;630;g1c42147685f_0_213"/>
          <p:cNvSpPr/>
          <p:nvPr/>
        </p:nvSpPr>
        <p:spPr>
          <a:xfrm>
            <a:off x="118344" y="4369161"/>
            <a:ext cx="201900" cy="201900"/>
          </a:xfrm>
          <a:prstGeom prst="flowChartConnector">
            <a:avLst/>
          </a:prstGeom>
          <a:solidFill>
            <a:srgbClr val="93C47D"/>
          </a:solidFill>
          <a:ln w="9525" cap="flat" cmpd="sng">
            <a:solidFill>
              <a:srgbClr val="B6D7A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631" name="Google Shape;631;g1c42147685f_0_213"/>
          <p:cNvSpPr/>
          <p:nvPr/>
        </p:nvSpPr>
        <p:spPr>
          <a:xfrm>
            <a:off x="118344" y="3328261"/>
            <a:ext cx="201900" cy="201900"/>
          </a:xfrm>
          <a:prstGeom prst="flowChartConnector">
            <a:avLst/>
          </a:prstGeom>
          <a:solidFill>
            <a:srgbClr val="974806"/>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2" name="Google Shape;329;p8">
            <a:extLst>
              <a:ext uri="{FF2B5EF4-FFF2-40B4-BE49-F238E27FC236}">
                <a16:creationId xmlns:a16="http://schemas.microsoft.com/office/drawing/2014/main" id="{C55DB518-B002-4450-9517-A108CD3D7E7F}"/>
              </a:ext>
            </a:extLst>
          </p:cNvPr>
          <p:cNvSpPr/>
          <p:nvPr/>
        </p:nvSpPr>
        <p:spPr>
          <a:xfrm>
            <a:off x="2313685" y="1084157"/>
            <a:ext cx="2323628" cy="558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1600" b="1" dirty="0">
                <a:latin typeface="Calibri"/>
                <a:ea typeface="Calibri"/>
                <a:cs typeface="Calibri"/>
                <a:sym typeface="Calibri"/>
              </a:rPr>
              <a:t>IV- Résultats Obtenus: </a:t>
            </a:r>
          </a:p>
        </p:txBody>
      </p:sp>
      <p:sp>
        <p:nvSpPr>
          <p:cNvPr id="3" name="Google Shape;489;g1c42147685f_0_78">
            <a:extLst>
              <a:ext uri="{FF2B5EF4-FFF2-40B4-BE49-F238E27FC236}">
                <a16:creationId xmlns:a16="http://schemas.microsoft.com/office/drawing/2014/main" id="{31A1BC2F-FAF3-8419-2AC3-E9E2BC2F3259}"/>
              </a:ext>
            </a:extLst>
          </p:cNvPr>
          <p:cNvSpPr/>
          <p:nvPr/>
        </p:nvSpPr>
        <p:spPr>
          <a:xfrm>
            <a:off x="6078694" y="1907011"/>
            <a:ext cx="1709400" cy="40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t>Image 2005</a:t>
            </a:r>
            <a:endParaRPr dirty="0"/>
          </a:p>
        </p:txBody>
      </p:sp>
      <p:pic>
        <p:nvPicPr>
          <p:cNvPr id="7" name="Image 6">
            <a:extLst>
              <a:ext uri="{FF2B5EF4-FFF2-40B4-BE49-F238E27FC236}">
                <a16:creationId xmlns:a16="http://schemas.microsoft.com/office/drawing/2014/main" id="{225171EB-1519-64DC-D140-8A42D80F9F5B}"/>
              </a:ext>
            </a:extLst>
          </p:cNvPr>
          <p:cNvPicPr>
            <a:picLocks noChangeAspect="1"/>
          </p:cNvPicPr>
          <p:nvPr/>
        </p:nvPicPr>
        <p:blipFill>
          <a:blip r:embed="rId4"/>
          <a:stretch>
            <a:fillRect/>
          </a:stretch>
        </p:blipFill>
        <p:spPr>
          <a:xfrm>
            <a:off x="3158133" y="2722925"/>
            <a:ext cx="3541698" cy="2981200"/>
          </a:xfrm>
          <a:prstGeom prst="rect">
            <a:avLst/>
          </a:prstGeom>
        </p:spPr>
      </p:pic>
      <p:pic>
        <p:nvPicPr>
          <p:cNvPr id="8" name="Image 7">
            <a:extLst>
              <a:ext uri="{FF2B5EF4-FFF2-40B4-BE49-F238E27FC236}">
                <a16:creationId xmlns:a16="http://schemas.microsoft.com/office/drawing/2014/main" id="{BB1E1F8B-005F-2CEA-A16A-31D1D4AE68D4}"/>
              </a:ext>
            </a:extLst>
          </p:cNvPr>
          <p:cNvPicPr>
            <a:picLocks noChangeAspect="1"/>
          </p:cNvPicPr>
          <p:nvPr/>
        </p:nvPicPr>
        <p:blipFill rotWithShape="1">
          <a:blip r:embed="rId5"/>
          <a:srcRect t="34074"/>
          <a:stretch/>
        </p:blipFill>
        <p:spPr bwMode="auto">
          <a:xfrm>
            <a:off x="7995557" y="3298559"/>
            <a:ext cx="3885565" cy="376555"/>
          </a:xfrm>
          <a:prstGeom prst="rect">
            <a:avLst/>
          </a:prstGeom>
          <a:ln>
            <a:noFill/>
          </a:ln>
          <a:extLst>
            <a:ext uri="{53640926-AAD7-44D8-BBD7-CCE9431645EC}">
              <a14:shadowObscured xmlns:a14="http://schemas.microsoft.com/office/drawing/2010/main"/>
            </a:ext>
          </a:extLst>
        </p:spPr>
      </p:pic>
      <p:pic>
        <p:nvPicPr>
          <p:cNvPr id="9" name="Image 8">
            <a:extLst>
              <a:ext uri="{FF2B5EF4-FFF2-40B4-BE49-F238E27FC236}">
                <a16:creationId xmlns:a16="http://schemas.microsoft.com/office/drawing/2014/main" id="{3F759A65-4451-F289-A19D-F7BB539E4D35}"/>
              </a:ext>
            </a:extLst>
          </p:cNvPr>
          <p:cNvPicPr>
            <a:picLocks noChangeAspect="1"/>
          </p:cNvPicPr>
          <p:nvPr/>
        </p:nvPicPr>
        <p:blipFill>
          <a:blip r:embed="rId6"/>
          <a:stretch>
            <a:fillRect/>
          </a:stretch>
        </p:blipFill>
        <p:spPr>
          <a:xfrm>
            <a:off x="7807560" y="4089884"/>
            <a:ext cx="4300220" cy="810895"/>
          </a:xfrm>
          <a:prstGeom prst="rect">
            <a:avLst/>
          </a:prstGeom>
        </p:spPr>
      </p:pic>
    </p:spTree>
    <p:extLst>
      <p:ext uri="{BB962C8B-B14F-4D97-AF65-F5344CB8AC3E}">
        <p14:creationId xmlns:p14="http://schemas.microsoft.com/office/powerpoint/2010/main" val="510376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cxnSp>
        <p:nvCxnSpPr>
          <p:cNvPr id="637" name="Google Shape;637;g1c42147685f_0_238"/>
          <p:cNvCxnSpPr/>
          <p:nvPr/>
        </p:nvCxnSpPr>
        <p:spPr>
          <a:xfrm rot="10800000" flipH="1">
            <a:off x="-13924" y="6093196"/>
            <a:ext cx="12241200" cy="141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0"/>
              </a:srgbClr>
            </a:outerShdw>
          </a:effectLst>
        </p:spPr>
      </p:cxnSp>
      <p:pic>
        <p:nvPicPr>
          <p:cNvPr id="638" name="Google Shape;638;g1c42147685f_0_238"/>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639" name="Google Shape;639;g1c42147685f_0_238"/>
          <p:cNvSpPr txBox="1"/>
          <p:nvPr/>
        </p:nvSpPr>
        <p:spPr>
          <a:xfrm>
            <a:off x="9801371" y="5799519"/>
            <a:ext cx="4320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0" name="Google Shape;640;g1c42147685f_0_238"/>
          <p:cNvSpPr/>
          <p:nvPr/>
        </p:nvSpPr>
        <p:spPr>
          <a:xfrm>
            <a:off x="-72082" y="17687"/>
            <a:ext cx="2088300" cy="6189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641" name="Google Shape;641;g1c42147685f_0_238"/>
          <p:cNvSpPr/>
          <p:nvPr/>
        </p:nvSpPr>
        <p:spPr>
          <a:xfrm>
            <a:off x="1728118" y="17687"/>
            <a:ext cx="2304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642" name="Google Shape;642;g1c42147685f_0_238" descr="L'orge (Hordeum vulgare)"/>
          <p:cNvSpPr/>
          <p:nvPr/>
        </p:nvSpPr>
        <p:spPr>
          <a:xfrm>
            <a:off x="155575" y="-1714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3" name="Google Shape;643;g1c42147685f_0_238"/>
          <p:cNvSpPr/>
          <p:nvPr/>
        </p:nvSpPr>
        <p:spPr>
          <a:xfrm>
            <a:off x="3744342" y="17687"/>
            <a:ext cx="22728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644" name="Google Shape;644;g1c42147685f_0_238"/>
          <p:cNvSpPr/>
          <p:nvPr/>
        </p:nvSpPr>
        <p:spPr>
          <a:xfrm>
            <a:off x="5729944" y="17687"/>
            <a:ext cx="24069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i="0" u="none" strike="noStrike" cap="none">
                <a:solidFill>
                  <a:srgbClr val="295F2D"/>
                </a:solidFill>
                <a:latin typeface="Bookman Old Style"/>
                <a:ea typeface="Bookman Old Style"/>
                <a:cs typeface="Bookman Old Style"/>
                <a:sym typeface="Bookman Old Style"/>
              </a:rPr>
              <a:t>Partie I</a:t>
            </a:r>
            <a:endParaRPr/>
          </a:p>
        </p:txBody>
      </p:sp>
      <p:sp>
        <p:nvSpPr>
          <p:cNvPr id="645" name="Google Shape;645;g1c42147685f_0_238"/>
          <p:cNvSpPr/>
          <p:nvPr/>
        </p:nvSpPr>
        <p:spPr>
          <a:xfrm>
            <a:off x="10009038" y="17687"/>
            <a:ext cx="2232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sz="1400" b="1">
                <a:solidFill>
                  <a:srgbClr val="295F2D"/>
                </a:solidFill>
                <a:latin typeface="Bookman Old Style"/>
                <a:ea typeface="Bookman Old Style"/>
                <a:cs typeface="Bookman Old Style"/>
                <a:sym typeface="Bookman Old Style"/>
              </a:rPr>
              <a:t>Conclusion </a:t>
            </a:r>
            <a:endParaRPr sz="1400" b="1" i="0" u="none" strike="noStrike" cap="none">
              <a:solidFill>
                <a:srgbClr val="295F2D"/>
              </a:solidFill>
              <a:latin typeface="Bookman Old Style"/>
              <a:ea typeface="Bookman Old Style"/>
              <a:cs typeface="Bookman Old Style"/>
              <a:sym typeface="Bookman Old Style"/>
            </a:endParaRPr>
          </a:p>
        </p:txBody>
      </p:sp>
      <p:sp>
        <p:nvSpPr>
          <p:cNvPr id="646" name="Google Shape;646;g1c42147685f_0_238"/>
          <p:cNvSpPr/>
          <p:nvPr/>
        </p:nvSpPr>
        <p:spPr>
          <a:xfrm>
            <a:off x="7862795" y="17687"/>
            <a:ext cx="24342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 </a:t>
            </a:r>
            <a:endParaRPr/>
          </a:p>
        </p:txBody>
      </p:sp>
      <p:sp>
        <p:nvSpPr>
          <p:cNvPr id="647" name="Google Shape;647;g1c42147685f_0_238"/>
          <p:cNvSpPr/>
          <p:nvPr/>
        </p:nvSpPr>
        <p:spPr>
          <a:xfrm>
            <a:off x="5741031" y="17687"/>
            <a:ext cx="2393100" cy="590100"/>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cxnSp>
        <p:nvCxnSpPr>
          <p:cNvPr id="648" name="Google Shape;648;g1c42147685f_0_238"/>
          <p:cNvCxnSpPr/>
          <p:nvPr/>
        </p:nvCxnSpPr>
        <p:spPr>
          <a:xfrm>
            <a:off x="2160166" y="1000125"/>
            <a:ext cx="0" cy="471840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50"/>
              </a:srgbClr>
            </a:outerShdw>
          </a:effectLst>
        </p:spPr>
      </p:cxnSp>
      <p:cxnSp>
        <p:nvCxnSpPr>
          <p:cNvPr id="649" name="Google Shape;649;g1c42147685f_0_238"/>
          <p:cNvCxnSpPr/>
          <p:nvPr/>
        </p:nvCxnSpPr>
        <p:spPr>
          <a:xfrm>
            <a:off x="2142195" y="1000125"/>
            <a:ext cx="9583800" cy="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50"/>
              </a:srgbClr>
            </a:outerShdw>
          </a:effectLst>
        </p:spPr>
      </p:cxnSp>
      <p:sp>
        <p:nvSpPr>
          <p:cNvPr id="650" name="Google Shape;650;g1c42147685f_0_238"/>
          <p:cNvSpPr txBox="1">
            <a:spLocks noGrp="1"/>
          </p:cNvSpPr>
          <p:nvPr>
            <p:ph type="sldNum" idx="12"/>
          </p:nvPr>
        </p:nvSpPr>
        <p:spPr>
          <a:xfrm>
            <a:off x="8772869" y="6356353"/>
            <a:ext cx="2856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21</a:t>
            </a:fld>
            <a:endParaRPr/>
          </a:p>
        </p:txBody>
      </p:sp>
      <p:cxnSp>
        <p:nvCxnSpPr>
          <p:cNvPr id="651" name="Google Shape;651;g1c42147685f_0_238"/>
          <p:cNvCxnSpPr>
            <a:stCxn id="652" idx="4"/>
          </p:cNvCxnSpPr>
          <p:nvPr/>
        </p:nvCxnSpPr>
        <p:spPr>
          <a:xfrm>
            <a:off x="189519" y="2489260"/>
            <a:ext cx="10200" cy="2035200"/>
          </a:xfrm>
          <a:prstGeom prst="straightConnector1">
            <a:avLst/>
          </a:prstGeom>
          <a:noFill/>
          <a:ln w="76200" cap="flat" cmpd="dbl">
            <a:solidFill>
              <a:schemeClr val="accent3"/>
            </a:solidFill>
            <a:prstDash val="solid"/>
            <a:round/>
            <a:headEnd type="none" w="med" len="med"/>
            <a:tailEnd type="none" w="med" len="med"/>
          </a:ln>
        </p:spPr>
      </p:cxnSp>
      <p:sp>
        <p:nvSpPr>
          <p:cNvPr id="652" name="Google Shape;652;g1c42147685f_0_238"/>
          <p:cNvSpPr/>
          <p:nvPr/>
        </p:nvSpPr>
        <p:spPr>
          <a:xfrm>
            <a:off x="88569" y="2287361"/>
            <a:ext cx="201900" cy="201900"/>
          </a:xfrm>
          <a:prstGeom prst="flowChartConnector">
            <a:avLst/>
          </a:prstGeom>
          <a:solidFill>
            <a:schemeClr val="accent3"/>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653" name="Google Shape;653;g1c42147685f_0_238"/>
          <p:cNvSpPr/>
          <p:nvPr/>
        </p:nvSpPr>
        <p:spPr>
          <a:xfrm>
            <a:off x="361447" y="2109211"/>
            <a:ext cx="1626900" cy="558300"/>
          </a:xfrm>
          <a:prstGeom prst="roundRect">
            <a:avLst>
              <a:gd name="adj" fmla="val 16667"/>
            </a:avLst>
          </a:prstGeom>
          <a:solidFill>
            <a:schemeClr val="accent3"/>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E67C"/>
              </a:buClr>
              <a:buSzPts val="1400"/>
              <a:buFont typeface="Bookman Old Style"/>
              <a:buNone/>
            </a:pPr>
            <a:r>
              <a:rPr lang="fr-FR" sz="1400" b="1">
                <a:solidFill>
                  <a:srgbClr val="FFE67C"/>
                </a:solidFill>
                <a:latin typeface="Bookman Old Style"/>
                <a:ea typeface="Bookman Old Style"/>
                <a:cs typeface="Bookman Old Style"/>
                <a:sym typeface="Bookman Old Style"/>
              </a:rPr>
              <a:t>Classification par Arbre de décision</a:t>
            </a:r>
            <a:r>
              <a:rPr lang="fr-FR" sz="1200" b="1">
                <a:solidFill>
                  <a:srgbClr val="FFE67C"/>
                </a:solidFill>
                <a:latin typeface="Bookman Old Style"/>
                <a:ea typeface="Bookman Old Style"/>
                <a:cs typeface="Bookman Old Style"/>
                <a:sym typeface="Bookman Old Style"/>
              </a:rPr>
              <a:t> </a:t>
            </a:r>
            <a:endParaRPr sz="1200" b="1" i="0" u="none" strike="noStrike" cap="none">
              <a:solidFill>
                <a:srgbClr val="FFE67C"/>
              </a:solidFill>
              <a:latin typeface="Bookman Old Style"/>
              <a:ea typeface="Bookman Old Style"/>
              <a:cs typeface="Bookman Old Style"/>
              <a:sym typeface="Bookman Old Style"/>
            </a:endParaRPr>
          </a:p>
        </p:txBody>
      </p:sp>
      <p:sp>
        <p:nvSpPr>
          <p:cNvPr id="654" name="Google Shape;654;g1c42147685f_0_238"/>
          <p:cNvSpPr/>
          <p:nvPr/>
        </p:nvSpPr>
        <p:spPr>
          <a:xfrm>
            <a:off x="360091" y="3150063"/>
            <a:ext cx="1626900" cy="5583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400" b="1">
                <a:solidFill>
                  <a:srgbClr val="FFE67C"/>
                </a:solidFill>
                <a:latin typeface="Bookman Old Style"/>
                <a:ea typeface="Bookman Old Style"/>
                <a:cs typeface="Bookman Old Style"/>
                <a:sym typeface="Bookman Old Style"/>
              </a:rPr>
              <a:t>Classification Par RN </a:t>
            </a:r>
            <a:endParaRPr/>
          </a:p>
        </p:txBody>
      </p:sp>
      <p:sp>
        <p:nvSpPr>
          <p:cNvPr id="655" name="Google Shape;655;g1c42147685f_0_238"/>
          <p:cNvSpPr/>
          <p:nvPr/>
        </p:nvSpPr>
        <p:spPr>
          <a:xfrm>
            <a:off x="361479" y="4190913"/>
            <a:ext cx="1626900" cy="558300"/>
          </a:xfrm>
          <a:prstGeom prst="roundRect">
            <a:avLst>
              <a:gd name="adj" fmla="val 16667"/>
            </a:avLst>
          </a:prstGeom>
          <a:solidFill>
            <a:srgbClr val="974806"/>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Comparaison</a:t>
            </a:r>
            <a:endParaRPr/>
          </a:p>
        </p:txBody>
      </p:sp>
      <p:sp>
        <p:nvSpPr>
          <p:cNvPr id="656" name="Google Shape;656;g1c42147685f_0_238"/>
          <p:cNvSpPr/>
          <p:nvPr/>
        </p:nvSpPr>
        <p:spPr>
          <a:xfrm>
            <a:off x="118344" y="4369161"/>
            <a:ext cx="201900" cy="201900"/>
          </a:xfrm>
          <a:prstGeom prst="flowChartConnector">
            <a:avLst/>
          </a:prstGeom>
          <a:solidFill>
            <a:srgbClr val="974806"/>
          </a:solidFill>
          <a:ln w="9525" cap="flat" cmpd="sng">
            <a:solidFill>
              <a:srgbClr val="B6D7A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657" name="Google Shape;657;g1c42147685f_0_238"/>
          <p:cNvSpPr/>
          <p:nvPr/>
        </p:nvSpPr>
        <p:spPr>
          <a:xfrm>
            <a:off x="118344" y="3328261"/>
            <a:ext cx="201900" cy="201900"/>
          </a:xfrm>
          <a:prstGeom prst="flowChartConnector">
            <a:avLst/>
          </a:prstGeom>
          <a:solidFill>
            <a:schemeClr val="accent3"/>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6" name="Rectangle 5">
            <a:extLst>
              <a:ext uri="{FF2B5EF4-FFF2-40B4-BE49-F238E27FC236}">
                <a16:creationId xmlns:a16="http://schemas.microsoft.com/office/drawing/2014/main" id="{D95BEA03-B0E4-9061-B8CD-1864586427FF}"/>
              </a:ext>
            </a:extLst>
          </p:cNvPr>
          <p:cNvSpPr/>
          <p:nvPr/>
        </p:nvSpPr>
        <p:spPr>
          <a:xfrm>
            <a:off x="5192485" y="1257300"/>
            <a:ext cx="4816547" cy="1030057"/>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Comparaison entre les 2 méthodes de classification </a:t>
            </a:r>
            <a:endParaRPr lang="fr-MA" sz="2400" dirty="0">
              <a:solidFill>
                <a:schemeClr val="tx1"/>
              </a:solidFill>
            </a:endParaRPr>
          </a:p>
        </p:txBody>
      </p:sp>
      <p:graphicFrame>
        <p:nvGraphicFramePr>
          <p:cNvPr id="7" name="Tableau 6">
            <a:extLst>
              <a:ext uri="{FF2B5EF4-FFF2-40B4-BE49-F238E27FC236}">
                <a16:creationId xmlns:a16="http://schemas.microsoft.com/office/drawing/2014/main" id="{993DC479-C36A-BC44-1FFF-4482945DFD45}"/>
              </a:ext>
            </a:extLst>
          </p:cNvPr>
          <p:cNvGraphicFramePr>
            <a:graphicFrameLocks noGrp="1"/>
          </p:cNvGraphicFramePr>
          <p:nvPr>
            <p:extLst>
              <p:ext uri="{D42A27DB-BD31-4B8C-83A1-F6EECF244321}">
                <p14:modId xmlns:p14="http://schemas.microsoft.com/office/powerpoint/2010/main" val="1311281026"/>
              </p:ext>
            </p:extLst>
          </p:nvPr>
        </p:nvGraphicFramePr>
        <p:xfrm>
          <a:off x="3744342" y="2825206"/>
          <a:ext cx="7884822" cy="2302322"/>
        </p:xfrm>
        <a:graphic>
          <a:graphicData uri="http://schemas.openxmlformats.org/drawingml/2006/table">
            <a:tbl>
              <a:tblPr firstRow="1" firstCol="1" bandRow="1">
                <a:tableStyleId>{5DA37D80-6434-44D0-A028-1B22A696006F}</a:tableStyleId>
              </a:tblPr>
              <a:tblGrid>
                <a:gridCol w="2627982">
                  <a:extLst>
                    <a:ext uri="{9D8B030D-6E8A-4147-A177-3AD203B41FA5}">
                      <a16:colId xmlns:a16="http://schemas.microsoft.com/office/drawing/2014/main" val="1702421817"/>
                    </a:ext>
                  </a:extLst>
                </a:gridCol>
                <a:gridCol w="2627982">
                  <a:extLst>
                    <a:ext uri="{9D8B030D-6E8A-4147-A177-3AD203B41FA5}">
                      <a16:colId xmlns:a16="http://schemas.microsoft.com/office/drawing/2014/main" val="1634938880"/>
                    </a:ext>
                  </a:extLst>
                </a:gridCol>
                <a:gridCol w="2628858">
                  <a:extLst>
                    <a:ext uri="{9D8B030D-6E8A-4147-A177-3AD203B41FA5}">
                      <a16:colId xmlns:a16="http://schemas.microsoft.com/office/drawing/2014/main" val="1014671960"/>
                    </a:ext>
                  </a:extLst>
                </a:gridCol>
              </a:tblGrid>
              <a:tr h="379077">
                <a:tc>
                  <a:txBody>
                    <a:bodyPr/>
                    <a:lstStyle/>
                    <a:p>
                      <a:pPr algn="l">
                        <a:lnSpc>
                          <a:spcPct val="107000"/>
                        </a:lnSpc>
                        <a:spcAft>
                          <a:spcPts val="800"/>
                        </a:spcAft>
                        <a:tabLst>
                          <a:tab pos="1771650" algn="l"/>
                        </a:tabLst>
                      </a:pPr>
                      <a:r>
                        <a:rPr lang="fr-FR" sz="1400">
                          <a:effectLst/>
                        </a:rPr>
                        <a:t> </a:t>
                      </a:r>
                      <a:endParaRPr lang="fr-MA" sz="1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tabLst>
                          <a:tab pos="1771650" algn="l"/>
                        </a:tabLst>
                      </a:pPr>
                      <a:r>
                        <a:rPr lang="fr-FR" sz="1400">
                          <a:effectLst/>
                        </a:rPr>
                        <a:t>Arbre de décision</a:t>
                      </a:r>
                      <a:endParaRPr lang="fr-MA" sz="1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tabLst>
                          <a:tab pos="1771650" algn="l"/>
                        </a:tabLst>
                      </a:pPr>
                      <a:r>
                        <a:rPr lang="fr-FR" sz="1400">
                          <a:effectLst/>
                        </a:rPr>
                        <a:t>Réseau de neurones</a:t>
                      </a:r>
                      <a:endParaRPr lang="fr-MA" sz="1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19082148"/>
                  </a:ext>
                </a:extLst>
              </a:tr>
              <a:tr h="379077">
                <a:tc>
                  <a:txBody>
                    <a:bodyPr/>
                    <a:lstStyle/>
                    <a:p>
                      <a:pPr algn="l">
                        <a:lnSpc>
                          <a:spcPct val="107000"/>
                        </a:lnSpc>
                        <a:spcAft>
                          <a:spcPts val="800"/>
                        </a:spcAft>
                        <a:tabLst>
                          <a:tab pos="1771650" algn="l"/>
                        </a:tabLst>
                      </a:pPr>
                      <a:r>
                        <a:rPr lang="fr-FR" sz="1400">
                          <a:effectLst/>
                        </a:rPr>
                        <a:t>Se base sur </a:t>
                      </a:r>
                      <a:endParaRPr lang="fr-MA" sz="1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tabLst>
                          <a:tab pos="1771650" algn="l"/>
                        </a:tabLst>
                      </a:pPr>
                      <a:r>
                        <a:rPr lang="fr-FR" sz="1400">
                          <a:effectLst/>
                        </a:rPr>
                        <a:t>Seuils théoriques</a:t>
                      </a:r>
                      <a:endParaRPr lang="fr-MA" sz="1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tabLst>
                          <a:tab pos="1771650" algn="l"/>
                        </a:tabLst>
                      </a:pPr>
                      <a:r>
                        <a:rPr lang="fr-FR" sz="1400">
                          <a:effectLst/>
                        </a:rPr>
                        <a:t>Zone d’entrainement</a:t>
                      </a:r>
                      <a:endParaRPr lang="fr-MA" sz="1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72589952"/>
                  </a:ext>
                </a:extLst>
              </a:tr>
              <a:tr h="379077">
                <a:tc>
                  <a:txBody>
                    <a:bodyPr/>
                    <a:lstStyle/>
                    <a:p>
                      <a:pPr algn="l">
                        <a:lnSpc>
                          <a:spcPct val="107000"/>
                        </a:lnSpc>
                        <a:spcAft>
                          <a:spcPts val="800"/>
                        </a:spcAft>
                        <a:tabLst>
                          <a:tab pos="1771650" algn="l"/>
                        </a:tabLst>
                      </a:pPr>
                      <a:r>
                        <a:rPr lang="fr-FR" sz="1400">
                          <a:effectLst/>
                        </a:rPr>
                        <a:t>Zone non classée</a:t>
                      </a:r>
                      <a:endParaRPr lang="fr-MA" sz="1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tabLst>
                          <a:tab pos="1771650" algn="l"/>
                        </a:tabLst>
                      </a:pPr>
                      <a:r>
                        <a:rPr lang="fr-FR" sz="1400">
                          <a:effectLst/>
                        </a:rPr>
                        <a:t>Absente</a:t>
                      </a:r>
                      <a:endParaRPr lang="fr-MA" sz="1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tabLst>
                          <a:tab pos="1771650" algn="l"/>
                        </a:tabLst>
                      </a:pPr>
                      <a:r>
                        <a:rPr lang="fr-FR" sz="1400">
                          <a:effectLst/>
                        </a:rPr>
                        <a:t>Absente </a:t>
                      </a:r>
                      <a:endParaRPr lang="fr-MA" sz="1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71235497"/>
                  </a:ext>
                </a:extLst>
              </a:tr>
              <a:tr h="379077">
                <a:tc>
                  <a:txBody>
                    <a:bodyPr/>
                    <a:lstStyle/>
                    <a:p>
                      <a:pPr algn="l">
                        <a:lnSpc>
                          <a:spcPct val="107000"/>
                        </a:lnSpc>
                        <a:spcAft>
                          <a:spcPts val="800"/>
                        </a:spcAft>
                        <a:tabLst>
                          <a:tab pos="1771650" algn="l"/>
                        </a:tabLst>
                      </a:pPr>
                      <a:r>
                        <a:rPr lang="fr-FR" sz="1400">
                          <a:effectLst/>
                        </a:rPr>
                        <a:t>Confusion des classes </a:t>
                      </a:r>
                      <a:endParaRPr lang="fr-MA" sz="1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tabLst>
                          <a:tab pos="1771650" algn="l"/>
                        </a:tabLst>
                      </a:pPr>
                      <a:r>
                        <a:rPr lang="fr-FR" sz="1400">
                          <a:effectLst/>
                        </a:rPr>
                        <a:t>Fréquente </a:t>
                      </a:r>
                      <a:endParaRPr lang="fr-MA" sz="1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tabLst>
                          <a:tab pos="1771650" algn="l"/>
                        </a:tabLst>
                      </a:pPr>
                      <a:r>
                        <a:rPr lang="fr-FR" sz="1400">
                          <a:effectLst/>
                        </a:rPr>
                        <a:t>Rare </a:t>
                      </a:r>
                      <a:endParaRPr lang="fr-MA" sz="1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29644953"/>
                  </a:ext>
                </a:extLst>
              </a:tr>
              <a:tr h="786014">
                <a:tc>
                  <a:txBody>
                    <a:bodyPr/>
                    <a:lstStyle/>
                    <a:p>
                      <a:pPr algn="l">
                        <a:lnSpc>
                          <a:spcPct val="107000"/>
                        </a:lnSpc>
                        <a:spcAft>
                          <a:spcPts val="800"/>
                        </a:spcAft>
                        <a:tabLst>
                          <a:tab pos="1771650" algn="l"/>
                        </a:tabLst>
                      </a:pPr>
                      <a:r>
                        <a:rPr lang="fr-FR" sz="1400" dirty="0">
                          <a:effectLst/>
                        </a:rPr>
                        <a:t>Détection des routes et construction dispersés</a:t>
                      </a:r>
                      <a:endParaRPr lang="fr-MA" sz="14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tabLst>
                          <a:tab pos="1771650" algn="l"/>
                        </a:tabLst>
                      </a:pPr>
                      <a:r>
                        <a:rPr lang="fr-FR" sz="1400" dirty="0">
                          <a:effectLst/>
                        </a:rPr>
                        <a:t>Résultat peu satisfaisant</a:t>
                      </a:r>
                      <a:endParaRPr lang="fr-MA" sz="14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l">
                        <a:lnSpc>
                          <a:spcPct val="107000"/>
                        </a:lnSpc>
                        <a:spcAft>
                          <a:spcPts val="800"/>
                        </a:spcAft>
                        <a:tabLst>
                          <a:tab pos="1771650" algn="l"/>
                        </a:tabLst>
                      </a:pPr>
                      <a:r>
                        <a:rPr lang="fr-FR" sz="1400" dirty="0">
                          <a:effectLst/>
                        </a:rPr>
                        <a:t>Résultat très satisfaisant</a:t>
                      </a:r>
                      <a:endParaRPr lang="fr-MA" sz="14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28297647"/>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cxnSp>
        <p:nvCxnSpPr>
          <p:cNvPr id="663" name="Google Shape;663;p15"/>
          <p:cNvCxnSpPr/>
          <p:nvPr/>
        </p:nvCxnSpPr>
        <p:spPr>
          <a:xfrm rot="10800000" flipH="1">
            <a:off x="-13924" y="6093296"/>
            <a:ext cx="12241213" cy="140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1"/>
              </a:srgbClr>
            </a:outerShdw>
          </a:effectLst>
        </p:spPr>
      </p:cxnSp>
      <p:pic>
        <p:nvPicPr>
          <p:cNvPr id="664" name="Google Shape;664;p15"/>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665" name="Google Shape;665;p15"/>
          <p:cNvSpPr txBox="1"/>
          <p:nvPr/>
        </p:nvSpPr>
        <p:spPr>
          <a:xfrm>
            <a:off x="9801371" y="5799519"/>
            <a:ext cx="431999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6" name="Google Shape;666;p15"/>
          <p:cNvSpPr/>
          <p:nvPr/>
        </p:nvSpPr>
        <p:spPr>
          <a:xfrm>
            <a:off x="-72082" y="17687"/>
            <a:ext cx="2088232" cy="619019"/>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667" name="Google Shape;667;p15"/>
          <p:cNvSpPr/>
          <p:nvPr/>
        </p:nvSpPr>
        <p:spPr>
          <a:xfrm>
            <a:off x="1728118" y="17687"/>
            <a:ext cx="230425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668" name="Google Shape;668;p15" descr="L'orge (Hordeum vulgare)"/>
          <p:cNvSpPr/>
          <p:nvPr/>
        </p:nvSpPr>
        <p:spPr>
          <a:xfrm>
            <a:off x="155575" y="-171400"/>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9" name="Google Shape;669;p15"/>
          <p:cNvSpPr/>
          <p:nvPr/>
        </p:nvSpPr>
        <p:spPr>
          <a:xfrm>
            <a:off x="3744342" y="17687"/>
            <a:ext cx="227283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670" name="Google Shape;670;p15"/>
          <p:cNvSpPr/>
          <p:nvPr/>
        </p:nvSpPr>
        <p:spPr>
          <a:xfrm>
            <a:off x="5729944" y="17687"/>
            <a:ext cx="240688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i="0" u="none" strike="noStrike" cap="none">
                <a:solidFill>
                  <a:srgbClr val="295F2D"/>
                </a:solidFill>
                <a:latin typeface="Bookman Old Style"/>
                <a:ea typeface="Bookman Old Style"/>
                <a:cs typeface="Bookman Old Style"/>
                <a:sym typeface="Bookman Old Style"/>
              </a:rPr>
              <a:t>Partie I</a:t>
            </a:r>
            <a:endParaRPr/>
          </a:p>
        </p:txBody>
      </p:sp>
      <p:sp>
        <p:nvSpPr>
          <p:cNvPr id="671" name="Google Shape;671;p15"/>
          <p:cNvSpPr/>
          <p:nvPr/>
        </p:nvSpPr>
        <p:spPr>
          <a:xfrm>
            <a:off x="10009038" y="17687"/>
            <a:ext cx="2232248"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sz="1400" b="1">
                <a:solidFill>
                  <a:srgbClr val="295F2D"/>
                </a:solidFill>
                <a:latin typeface="Bookman Old Style"/>
                <a:ea typeface="Bookman Old Style"/>
                <a:cs typeface="Bookman Old Style"/>
                <a:sym typeface="Bookman Old Style"/>
              </a:rPr>
              <a:t>Conclusion </a:t>
            </a:r>
            <a:endParaRPr sz="1400" b="1" i="0" u="none" strike="noStrike" cap="none">
              <a:solidFill>
                <a:srgbClr val="295F2D"/>
              </a:solidFill>
              <a:latin typeface="Bookman Old Style"/>
              <a:ea typeface="Bookman Old Style"/>
              <a:cs typeface="Bookman Old Style"/>
              <a:sym typeface="Bookman Old Style"/>
            </a:endParaRPr>
          </a:p>
        </p:txBody>
      </p:sp>
      <p:sp>
        <p:nvSpPr>
          <p:cNvPr id="672" name="Google Shape;672;p15"/>
          <p:cNvSpPr/>
          <p:nvPr/>
        </p:nvSpPr>
        <p:spPr>
          <a:xfrm>
            <a:off x="7862795" y="17687"/>
            <a:ext cx="243427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 </a:t>
            </a:r>
            <a:endParaRPr/>
          </a:p>
        </p:txBody>
      </p:sp>
      <p:sp>
        <p:nvSpPr>
          <p:cNvPr id="673" name="Google Shape;673;p15"/>
          <p:cNvSpPr/>
          <p:nvPr/>
        </p:nvSpPr>
        <p:spPr>
          <a:xfrm>
            <a:off x="7876434" y="32213"/>
            <a:ext cx="2393001" cy="589966"/>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cxnSp>
        <p:nvCxnSpPr>
          <p:cNvPr id="674" name="Google Shape;674;p15"/>
          <p:cNvCxnSpPr/>
          <p:nvPr/>
        </p:nvCxnSpPr>
        <p:spPr>
          <a:xfrm>
            <a:off x="189461" y="1052736"/>
            <a:ext cx="0" cy="4302861"/>
          </a:xfrm>
          <a:prstGeom prst="straightConnector1">
            <a:avLst/>
          </a:prstGeom>
          <a:noFill/>
          <a:ln w="76200" cap="flat" cmpd="dbl">
            <a:solidFill>
              <a:schemeClr val="accent3"/>
            </a:solidFill>
            <a:prstDash val="solid"/>
            <a:round/>
            <a:headEnd type="none" w="med" len="med"/>
            <a:tailEnd type="none" w="med" len="med"/>
          </a:ln>
        </p:spPr>
      </p:cxnSp>
      <p:sp>
        <p:nvSpPr>
          <p:cNvPr id="675" name="Google Shape;675;p15"/>
          <p:cNvSpPr/>
          <p:nvPr/>
        </p:nvSpPr>
        <p:spPr>
          <a:xfrm>
            <a:off x="88493" y="1999524"/>
            <a:ext cx="201900" cy="201900"/>
          </a:xfrm>
          <a:prstGeom prst="flowChartConnector">
            <a:avLst/>
          </a:prstGeom>
          <a:solidFill>
            <a:srgbClr val="974806"/>
          </a:solidFill>
          <a:ln w="9525" cap="flat" cmpd="sng">
            <a:solidFill>
              <a:schemeClr val="accent3"/>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676" name="Google Shape;676;p15"/>
          <p:cNvSpPr/>
          <p:nvPr/>
        </p:nvSpPr>
        <p:spPr>
          <a:xfrm>
            <a:off x="277962" y="3356525"/>
            <a:ext cx="1793700" cy="6945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Résultats, analyses et discussions</a:t>
            </a:r>
            <a:endParaRPr sz="1400" b="1">
              <a:solidFill>
                <a:srgbClr val="FFE67C"/>
              </a:solidFill>
              <a:latin typeface="Bookman Old Style"/>
              <a:ea typeface="Bookman Old Style"/>
              <a:cs typeface="Bookman Old Style"/>
              <a:sym typeface="Bookman Old Style"/>
            </a:endParaRPr>
          </a:p>
        </p:txBody>
      </p:sp>
      <p:cxnSp>
        <p:nvCxnSpPr>
          <p:cNvPr id="677" name="Google Shape;677;p15"/>
          <p:cNvCxnSpPr/>
          <p:nvPr/>
        </p:nvCxnSpPr>
        <p:spPr>
          <a:xfrm>
            <a:off x="2160166" y="1000125"/>
            <a:ext cx="0" cy="4718287"/>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47"/>
              </a:srgbClr>
            </a:outerShdw>
          </a:effectLst>
        </p:spPr>
      </p:cxnSp>
      <p:cxnSp>
        <p:nvCxnSpPr>
          <p:cNvPr id="678" name="Google Shape;678;p15"/>
          <p:cNvCxnSpPr/>
          <p:nvPr/>
        </p:nvCxnSpPr>
        <p:spPr>
          <a:xfrm>
            <a:off x="2142195" y="1000125"/>
            <a:ext cx="9583905" cy="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47"/>
              </a:srgbClr>
            </a:outerShdw>
          </a:effectLst>
        </p:spPr>
      </p:cxnSp>
      <p:sp>
        <p:nvSpPr>
          <p:cNvPr id="679" name="Google Shape;679;p15"/>
          <p:cNvSpPr/>
          <p:nvPr/>
        </p:nvSpPr>
        <p:spPr>
          <a:xfrm>
            <a:off x="277963" y="1790875"/>
            <a:ext cx="1793700" cy="619200"/>
          </a:xfrm>
          <a:prstGeom prst="roundRect">
            <a:avLst>
              <a:gd name="adj" fmla="val 16667"/>
            </a:avLst>
          </a:prstGeom>
          <a:solidFill>
            <a:srgbClr val="974806"/>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Problématique, objectifs </a:t>
            </a:r>
            <a:endParaRPr sz="1400" b="1">
              <a:solidFill>
                <a:srgbClr val="FFE67C"/>
              </a:solidFill>
              <a:latin typeface="Bookman Old Style"/>
              <a:ea typeface="Bookman Old Style"/>
              <a:cs typeface="Bookman Old Style"/>
              <a:sym typeface="Bookman Old Style"/>
            </a:endParaRPr>
          </a:p>
        </p:txBody>
      </p:sp>
      <p:sp>
        <p:nvSpPr>
          <p:cNvPr id="680" name="Google Shape;680;p15"/>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22</a:t>
            </a:fld>
            <a:endParaRPr/>
          </a:p>
        </p:txBody>
      </p:sp>
      <p:pic>
        <p:nvPicPr>
          <p:cNvPr id="681" name="Google Shape;681;p15"/>
          <p:cNvPicPr preferRelativeResize="0"/>
          <p:nvPr/>
        </p:nvPicPr>
        <p:blipFill>
          <a:blip r:embed="rId4">
            <a:alphaModFix/>
          </a:blip>
          <a:stretch>
            <a:fillRect/>
          </a:stretch>
        </p:blipFill>
        <p:spPr>
          <a:xfrm>
            <a:off x="2458588" y="1479175"/>
            <a:ext cx="2304250" cy="552100"/>
          </a:xfrm>
          <a:prstGeom prst="rect">
            <a:avLst/>
          </a:prstGeom>
          <a:noFill/>
          <a:ln>
            <a:noFill/>
          </a:ln>
        </p:spPr>
      </p:pic>
      <p:pic>
        <p:nvPicPr>
          <p:cNvPr id="682" name="Google Shape;682;p15"/>
          <p:cNvPicPr preferRelativeResize="0"/>
          <p:nvPr/>
        </p:nvPicPr>
        <p:blipFill>
          <a:blip r:embed="rId5">
            <a:alphaModFix/>
          </a:blip>
          <a:stretch>
            <a:fillRect/>
          </a:stretch>
        </p:blipFill>
        <p:spPr>
          <a:xfrm>
            <a:off x="5061250" y="1407975"/>
            <a:ext cx="6747823" cy="694500"/>
          </a:xfrm>
          <a:prstGeom prst="rect">
            <a:avLst/>
          </a:prstGeom>
          <a:noFill/>
          <a:ln>
            <a:noFill/>
          </a:ln>
        </p:spPr>
      </p:pic>
      <p:pic>
        <p:nvPicPr>
          <p:cNvPr id="683" name="Google Shape;683;p15"/>
          <p:cNvPicPr preferRelativeResize="0"/>
          <p:nvPr/>
        </p:nvPicPr>
        <p:blipFill>
          <a:blip r:embed="rId6">
            <a:alphaModFix/>
          </a:blip>
          <a:stretch>
            <a:fillRect/>
          </a:stretch>
        </p:blipFill>
        <p:spPr>
          <a:xfrm>
            <a:off x="2818512" y="2254875"/>
            <a:ext cx="8623527" cy="3392244"/>
          </a:xfrm>
          <a:prstGeom prst="rect">
            <a:avLst/>
          </a:prstGeom>
          <a:noFill/>
          <a:ln>
            <a:noFill/>
          </a:ln>
        </p:spPr>
      </p:pic>
      <p:sp>
        <p:nvSpPr>
          <p:cNvPr id="684" name="Google Shape;684;p15"/>
          <p:cNvSpPr/>
          <p:nvPr/>
        </p:nvSpPr>
        <p:spPr>
          <a:xfrm>
            <a:off x="277950" y="2573700"/>
            <a:ext cx="1793700" cy="619200"/>
          </a:xfrm>
          <a:prstGeom prst="roundRect">
            <a:avLst>
              <a:gd name="adj" fmla="val 16667"/>
            </a:avLst>
          </a:prstGeom>
          <a:solidFill>
            <a:srgbClr val="974806"/>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Méthodologie </a:t>
            </a:r>
            <a:endParaRPr sz="1400" b="1">
              <a:solidFill>
                <a:srgbClr val="FFE67C"/>
              </a:solidFill>
              <a:latin typeface="Bookman Old Style"/>
              <a:ea typeface="Bookman Old Style"/>
              <a:cs typeface="Bookman Old Style"/>
              <a:sym typeface="Bookman Old Styl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cxnSp>
        <p:nvCxnSpPr>
          <p:cNvPr id="690" name="Google Shape;690;g1c38be27723_1_29"/>
          <p:cNvCxnSpPr/>
          <p:nvPr/>
        </p:nvCxnSpPr>
        <p:spPr>
          <a:xfrm rot="10800000" flipH="1">
            <a:off x="-13924" y="6093196"/>
            <a:ext cx="12241200" cy="141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0"/>
              </a:srgbClr>
            </a:outerShdw>
          </a:effectLst>
        </p:spPr>
      </p:cxnSp>
      <p:pic>
        <p:nvPicPr>
          <p:cNvPr id="691" name="Google Shape;691;g1c38be27723_1_29"/>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692" name="Google Shape;692;g1c38be27723_1_29"/>
          <p:cNvSpPr txBox="1"/>
          <p:nvPr/>
        </p:nvSpPr>
        <p:spPr>
          <a:xfrm>
            <a:off x="9801371" y="5799519"/>
            <a:ext cx="4320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3" name="Google Shape;693;g1c38be27723_1_29"/>
          <p:cNvSpPr/>
          <p:nvPr/>
        </p:nvSpPr>
        <p:spPr>
          <a:xfrm>
            <a:off x="-72082" y="17687"/>
            <a:ext cx="2088300" cy="6189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694" name="Google Shape;694;g1c38be27723_1_29"/>
          <p:cNvSpPr/>
          <p:nvPr/>
        </p:nvSpPr>
        <p:spPr>
          <a:xfrm>
            <a:off x="1728118" y="17687"/>
            <a:ext cx="2304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695" name="Google Shape;695;g1c38be27723_1_29" descr="L'orge (Hordeum vulgare)"/>
          <p:cNvSpPr/>
          <p:nvPr/>
        </p:nvSpPr>
        <p:spPr>
          <a:xfrm>
            <a:off x="155575" y="-1714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6" name="Google Shape;696;g1c38be27723_1_29"/>
          <p:cNvSpPr/>
          <p:nvPr/>
        </p:nvSpPr>
        <p:spPr>
          <a:xfrm>
            <a:off x="3744342" y="17687"/>
            <a:ext cx="22728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697" name="Google Shape;697;g1c38be27723_1_29"/>
          <p:cNvSpPr/>
          <p:nvPr/>
        </p:nvSpPr>
        <p:spPr>
          <a:xfrm>
            <a:off x="5729944" y="17687"/>
            <a:ext cx="24069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i="0" u="none" strike="noStrike" cap="none">
                <a:solidFill>
                  <a:srgbClr val="295F2D"/>
                </a:solidFill>
                <a:latin typeface="Bookman Old Style"/>
                <a:ea typeface="Bookman Old Style"/>
                <a:cs typeface="Bookman Old Style"/>
                <a:sym typeface="Bookman Old Style"/>
              </a:rPr>
              <a:t>Partie I</a:t>
            </a:r>
            <a:endParaRPr/>
          </a:p>
        </p:txBody>
      </p:sp>
      <p:sp>
        <p:nvSpPr>
          <p:cNvPr id="698" name="Google Shape;698;g1c38be27723_1_29"/>
          <p:cNvSpPr/>
          <p:nvPr/>
        </p:nvSpPr>
        <p:spPr>
          <a:xfrm>
            <a:off x="10009038" y="17687"/>
            <a:ext cx="2232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sz="1400" b="1">
                <a:solidFill>
                  <a:srgbClr val="295F2D"/>
                </a:solidFill>
                <a:latin typeface="Bookman Old Style"/>
                <a:ea typeface="Bookman Old Style"/>
                <a:cs typeface="Bookman Old Style"/>
                <a:sym typeface="Bookman Old Style"/>
              </a:rPr>
              <a:t>Conclusion </a:t>
            </a:r>
            <a:endParaRPr sz="1400" b="1" i="0" u="none" strike="noStrike" cap="none">
              <a:solidFill>
                <a:srgbClr val="295F2D"/>
              </a:solidFill>
              <a:latin typeface="Bookman Old Style"/>
              <a:ea typeface="Bookman Old Style"/>
              <a:cs typeface="Bookman Old Style"/>
              <a:sym typeface="Bookman Old Style"/>
            </a:endParaRPr>
          </a:p>
        </p:txBody>
      </p:sp>
      <p:sp>
        <p:nvSpPr>
          <p:cNvPr id="699" name="Google Shape;699;g1c38be27723_1_29"/>
          <p:cNvSpPr/>
          <p:nvPr/>
        </p:nvSpPr>
        <p:spPr>
          <a:xfrm>
            <a:off x="7862795" y="17687"/>
            <a:ext cx="24342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 </a:t>
            </a:r>
            <a:endParaRPr/>
          </a:p>
        </p:txBody>
      </p:sp>
      <p:sp>
        <p:nvSpPr>
          <p:cNvPr id="700" name="Google Shape;700;g1c38be27723_1_29"/>
          <p:cNvSpPr/>
          <p:nvPr/>
        </p:nvSpPr>
        <p:spPr>
          <a:xfrm>
            <a:off x="7876434" y="32213"/>
            <a:ext cx="2393100" cy="590100"/>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cxnSp>
        <p:nvCxnSpPr>
          <p:cNvPr id="701" name="Google Shape;701;g1c38be27723_1_29"/>
          <p:cNvCxnSpPr/>
          <p:nvPr/>
        </p:nvCxnSpPr>
        <p:spPr>
          <a:xfrm>
            <a:off x="189461" y="1052736"/>
            <a:ext cx="0" cy="4302900"/>
          </a:xfrm>
          <a:prstGeom prst="straightConnector1">
            <a:avLst/>
          </a:prstGeom>
          <a:noFill/>
          <a:ln w="76200" cap="flat" cmpd="dbl">
            <a:solidFill>
              <a:schemeClr val="accent3"/>
            </a:solidFill>
            <a:prstDash val="solid"/>
            <a:round/>
            <a:headEnd type="none" w="med" len="med"/>
            <a:tailEnd type="none" w="med" len="med"/>
          </a:ln>
        </p:spPr>
      </p:cxnSp>
      <p:sp>
        <p:nvSpPr>
          <p:cNvPr id="702" name="Google Shape;702;g1c38be27723_1_29"/>
          <p:cNvSpPr/>
          <p:nvPr/>
        </p:nvSpPr>
        <p:spPr>
          <a:xfrm>
            <a:off x="54268" y="2104111"/>
            <a:ext cx="201900" cy="201900"/>
          </a:xfrm>
          <a:prstGeom prst="flowChartConnector">
            <a:avLst/>
          </a:prstGeom>
          <a:solidFill>
            <a:srgbClr val="974806"/>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703" name="Google Shape;703;g1c38be27723_1_29"/>
          <p:cNvSpPr/>
          <p:nvPr/>
        </p:nvSpPr>
        <p:spPr>
          <a:xfrm>
            <a:off x="277962" y="3356525"/>
            <a:ext cx="1793700" cy="6945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Résultats, analyses et discussions</a:t>
            </a:r>
            <a:endParaRPr sz="1400" b="1">
              <a:solidFill>
                <a:srgbClr val="FFE67C"/>
              </a:solidFill>
              <a:latin typeface="Bookman Old Style"/>
              <a:ea typeface="Bookman Old Style"/>
              <a:cs typeface="Bookman Old Style"/>
              <a:sym typeface="Bookman Old Style"/>
            </a:endParaRPr>
          </a:p>
        </p:txBody>
      </p:sp>
      <p:cxnSp>
        <p:nvCxnSpPr>
          <p:cNvPr id="704" name="Google Shape;704;g1c38be27723_1_29"/>
          <p:cNvCxnSpPr/>
          <p:nvPr/>
        </p:nvCxnSpPr>
        <p:spPr>
          <a:xfrm>
            <a:off x="2160166" y="1000125"/>
            <a:ext cx="0" cy="471840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50"/>
              </a:srgbClr>
            </a:outerShdw>
          </a:effectLst>
        </p:spPr>
      </p:cxnSp>
      <p:cxnSp>
        <p:nvCxnSpPr>
          <p:cNvPr id="705" name="Google Shape;705;g1c38be27723_1_29"/>
          <p:cNvCxnSpPr/>
          <p:nvPr/>
        </p:nvCxnSpPr>
        <p:spPr>
          <a:xfrm>
            <a:off x="2142195" y="1000125"/>
            <a:ext cx="9583800" cy="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50"/>
              </a:srgbClr>
            </a:outerShdw>
          </a:effectLst>
        </p:spPr>
      </p:cxnSp>
      <p:sp>
        <p:nvSpPr>
          <p:cNvPr id="706" name="Google Shape;706;g1c38be27723_1_29"/>
          <p:cNvSpPr/>
          <p:nvPr/>
        </p:nvSpPr>
        <p:spPr>
          <a:xfrm>
            <a:off x="311325" y="1909997"/>
            <a:ext cx="1793700" cy="590100"/>
          </a:xfrm>
          <a:prstGeom prst="roundRect">
            <a:avLst>
              <a:gd name="adj" fmla="val 16667"/>
            </a:avLst>
          </a:prstGeom>
          <a:solidFill>
            <a:srgbClr val="974806"/>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Problématique, objectifs</a:t>
            </a:r>
            <a:endParaRPr sz="1400" b="1">
              <a:solidFill>
                <a:srgbClr val="FFE67C"/>
              </a:solidFill>
              <a:latin typeface="Bookman Old Style"/>
              <a:ea typeface="Bookman Old Style"/>
              <a:cs typeface="Bookman Old Style"/>
              <a:sym typeface="Bookman Old Style"/>
            </a:endParaRPr>
          </a:p>
        </p:txBody>
      </p:sp>
      <p:sp>
        <p:nvSpPr>
          <p:cNvPr id="707" name="Google Shape;707;g1c38be27723_1_29"/>
          <p:cNvSpPr txBox="1">
            <a:spLocks noGrp="1"/>
          </p:cNvSpPr>
          <p:nvPr>
            <p:ph type="sldNum" idx="12"/>
          </p:nvPr>
        </p:nvSpPr>
        <p:spPr>
          <a:xfrm>
            <a:off x="8772869" y="6356353"/>
            <a:ext cx="2856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23</a:t>
            </a:fld>
            <a:endParaRPr/>
          </a:p>
        </p:txBody>
      </p:sp>
      <p:pic>
        <p:nvPicPr>
          <p:cNvPr id="708" name="Google Shape;708;g1c38be27723_1_29"/>
          <p:cNvPicPr preferRelativeResize="0"/>
          <p:nvPr/>
        </p:nvPicPr>
        <p:blipFill>
          <a:blip r:embed="rId4">
            <a:alphaModFix/>
          </a:blip>
          <a:stretch>
            <a:fillRect/>
          </a:stretch>
        </p:blipFill>
        <p:spPr>
          <a:xfrm>
            <a:off x="2248687" y="1406362"/>
            <a:ext cx="9864739" cy="4280602"/>
          </a:xfrm>
          <a:prstGeom prst="rect">
            <a:avLst/>
          </a:prstGeom>
          <a:noFill/>
          <a:ln>
            <a:noFill/>
          </a:ln>
        </p:spPr>
      </p:pic>
      <p:sp>
        <p:nvSpPr>
          <p:cNvPr id="709" name="Google Shape;709;g1c38be27723_1_29"/>
          <p:cNvSpPr/>
          <p:nvPr/>
        </p:nvSpPr>
        <p:spPr>
          <a:xfrm>
            <a:off x="277950" y="2633259"/>
            <a:ext cx="1793700" cy="590100"/>
          </a:xfrm>
          <a:prstGeom prst="roundRect">
            <a:avLst>
              <a:gd name="adj" fmla="val 16667"/>
            </a:avLst>
          </a:prstGeom>
          <a:solidFill>
            <a:srgbClr val="974806"/>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Méthodologie</a:t>
            </a:r>
            <a:endParaRPr sz="1400" b="1">
              <a:solidFill>
                <a:srgbClr val="FFE67C"/>
              </a:solidFill>
              <a:latin typeface="Bookman Old Style"/>
              <a:ea typeface="Bookman Old Style"/>
              <a:cs typeface="Bookman Old Style"/>
              <a:sym typeface="Bookman Old Styl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cxnSp>
        <p:nvCxnSpPr>
          <p:cNvPr id="715" name="Google Shape;715;g1c38be27723_1_55"/>
          <p:cNvCxnSpPr/>
          <p:nvPr/>
        </p:nvCxnSpPr>
        <p:spPr>
          <a:xfrm rot="10800000" flipH="1">
            <a:off x="-13924" y="6093196"/>
            <a:ext cx="12241200" cy="141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0"/>
              </a:srgbClr>
            </a:outerShdw>
          </a:effectLst>
        </p:spPr>
      </p:cxnSp>
      <p:pic>
        <p:nvPicPr>
          <p:cNvPr id="716" name="Google Shape;716;g1c38be27723_1_55"/>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717" name="Google Shape;717;g1c38be27723_1_55"/>
          <p:cNvSpPr txBox="1"/>
          <p:nvPr/>
        </p:nvSpPr>
        <p:spPr>
          <a:xfrm>
            <a:off x="9801371" y="5799519"/>
            <a:ext cx="4320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8" name="Google Shape;718;g1c38be27723_1_55"/>
          <p:cNvSpPr/>
          <p:nvPr/>
        </p:nvSpPr>
        <p:spPr>
          <a:xfrm>
            <a:off x="-72082" y="17687"/>
            <a:ext cx="2088300" cy="6189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719" name="Google Shape;719;g1c38be27723_1_55"/>
          <p:cNvSpPr/>
          <p:nvPr/>
        </p:nvSpPr>
        <p:spPr>
          <a:xfrm>
            <a:off x="1728118" y="17687"/>
            <a:ext cx="2304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720" name="Google Shape;720;g1c38be27723_1_55" descr="L'orge (Hordeum vulgare)"/>
          <p:cNvSpPr/>
          <p:nvPr/>
        </p:nvSpPr>
        <p:spPr>
          <a:xfrm>
            <a:off x="155575" y="-1714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1" name="Google Shape;721;g1c38be27723_1_55"/>
          <p:cNvSpPr/>
          <p:nvPr/>
        </p:nvSpPr>
        <p:spPr>
          <a:xfrm>
            <a:off x="3744342" y="17687"/>
            <a:ext cx="22728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722" name="Google Shape;722;g1c38be27723_1_55"/>
          <p:cNvSpPr/>
          <p:nvPr/>
        </p:nvSpPr>
        <p:spPr>
          <a:xfrm>
            <a:off x="5729944" y="17687"/>
            <a:ext cx="24069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i="0" u="none" strike="noStrike" cap="none">
                <a:solidFill>
                  <a:srgbClr val="295F2D"/>
                </a:solidFill>
                <a:latin typeface="Bookman Old Style"/>
                <a:ea typeface="Bookman Old Style"/>
                <a:cs typeface="Bookman Old Style"/>
                <a:sym typeface="Bookman Old Style"/>
              </a:rPr>
              <a:t>Partie I</a:t>
            </a:r>
            <a:endParaRPr/>
          </a:p>
        </p:txBody>
      </p:sp>
      <p:sp>
        <p:nvSpPr>
          <p:cNvPr id="723" name="Google Shape;723;g1c38be27723_1_55"/>
          <p:cNvSpPr/>
          <p:nvPr/>
        </p:nvSpPr>
        <p:spPr>
          <a:xfrm>
            <a:off x="10009038" y="17687"/>
            <a:ext cx="2232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sz="1400" b="1">
                <a:solidFill>
                  <a:srgbClr val="295F2D"/>
                </a:solidFill>
                <a:latin typeface="Bookman Old Style"/>
                <a:ea typeface="Bookman Old Style"/>
                <a:cs typeface="Bookman Old Style"/>
                <a:sym typeface="Bookman Old Style"/>
              </a:rPr>
              <a:t>Conclusion </a:t>
            </a:r>
            <a:endParaRPr sz="1400" b="1" i="0" u="none" strike="noStrike" cap="none">
              <a:solidFill>
                <a:srgbClr val="295F2D"/>
              </a:solidFill>
              <a:latin typeface="Bookman Old Style"/>
              <a:ea typeface="Bookman Old Style"/>
              <a:cs typeface="Bookman Old Style"/>
              <a:sym typeface="Bookman Old Style"/>
            </a:endParaRPr>
          </a:p>
        </p:txBody>
      </p:sp>
      <p:sp>
        <p:nvSpPr>
          <p:cNvPr id="724" name="Google Shape;724;g1c38be27723_1_55"/>
          <p:cNvSpPr/>
          <p:nvPr/>
        </p:nvSpPr>
        <p:spPr>
          <a:xfrm>
            <a:off x="7862795" y="17687"/>
            <a:ext cx="24342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 </a:t>
            </a:r>
            <a:endParaRPr/>
          </a:p>
        </p:txBody>
      </p:sp>
      <p:sp>
        <p:nvSpPr>
          <p:cNvPr id="725" name="Google Shape;725;g1c38be27723_1_55"/>
          <p:cNvSpPr/>
          <p:nvPr/>
        </p:nvSpPr>
        <p:spPr>
          <a:xfrm>
            <a:off x="7876434" y="32213"/>
            <a:ext cx="2393100" cy="590100"/>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cxnSp>
        <p:nvCxnSpPr>
          <p:cNvPr id="726" name="Google Shape;726;g1c38be27723_1_55"/>
          <p:cNvCxnSpPr/>
          <p:nvPr/>
        </p:nvCxnSpPr>
        <p:spPr>
          <a:xfrm>
            <a:off x="189461" y="1052736"/>
            <a:ext cx="0" cy="4302900"/>
          </a:xfrm>
          <a:prstGeom prst="straightConnector1">
            <a:avLst/>
          </a:prstGeom>
          <a:noFill/>
          <a:ln w="76200" cap="flat" cmpd="dbl">
            <a:solidFill>
              <a:schemeClr val="accent3"/>
            </a:solidFill>
            <a:prstDash val="solid"/>
            <a:round/>
            <a:headEnd type="none" w="med" len="med"/>
            <a:tailEnd type="none" w="med" len="med"/>
          </a:ln>
        </p:spPr>
      </p:cxnSp>
      <p:sp>
        <p:nvSpPr>
          <p:cNvPr id="727" name="Google Shape;727;g1c38be27723_1_55"/>
          <p:cNvSpPr/>
          <p:nvPr/>
        </p:nvSpPr>
        <p:spPr>
          <a:xfrm>
            <a:off x="88493" y="2849011"/>
            <a:ext cx="201900" cy="201900"/>
          </a:xfrm>
          <a:prstGeom prst="flowChartConnector">
            <a:avLst/>
          </a:prstGeom>
          <a:solidFill>
            <a:srgbClr val="974806"/>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728" name="Google Shape;728;g1c38be27723_1_55"/>
          <p:cNvSpPr/>
          <p:nvPr/>
        </p:nvSpPr>
        <p:spPr>
          <a:xfrm>
            <a:off x="277962" y="3356525"/>
            <a:ext cx="1793700" cy="6945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Résultats, analyses et discussions</a:t>
            </a:r>
            <a:endParaRPr sz="1400" b="1">
              <a:solidFill>
                <a:srgbClr val="FFE67C"/>
              </a:solidFill>
              <a:latin typeface="Bookman Old Style"/>
              <a:ea typeface="Bookman Old Style"/>
              <a:cs typeface="Bookman Old Style"/>
              <a:sym typeface="Bookman Old Style"/>
            </a:endParaRPr>
          </a:p>
        </p:txBody>
      </p:sp>
      <p:cxnSp>
        <p:nvCxnSpPr>
          <p:cNvPr id="729" name="Google Shape;729;g1c38be27723_1_55"/>
          <p:cNvCxnSpPr/>
          <p:nvPr/>
        </p:nvCxnSpPr>
        <p:spPr>
          <a:xfrm>
            <a:off x="2160166" y="1000125"/>
            <a:ext cx="0" cy="471840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50"/>
              </a:srgbClr>
            </a:outerShdw>
          </a:effectLst>
        </p:spPr>
      </p:cxnSp>
      <p:cxnSp>
        <p:nvCxnSpPr>
          <p:cNvPr id="730" name="Google Shape;730;g1c38be27723_1_55"/>
          <p:cNvCxnSpPr/>
          <p:nvPr/>
        </p:nvCxnSpPr>
        <p:spPr>
          <a:xfrm>
            <a:off x="2142195" y="1000125"/>
            <a:ext cx="9583800" cy="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50"/>
              </a:srgbClr>
            </a:outerShdw>
          </a:effectLst>
        </p:spPr>
      </p:cxnSp>
      <p:sp>
        <p:nvSpPr>
          <p:cNvPr id="731" name="Google Shape;731;g1c38be27723_1_55"/>
          <p:cNvSpPr/>
          <p:nvPr/>
        </p:nvSpPr>
        <p:spPr>
          <a:xfrm>
            <a:off x="311325" y="1924497"/>
            <a:ext cx="1793700" cy="618900"/>
          </a:xfrm>
          <a:prstGeom prst="roundRect">
            <a:avLst>
              <a:gd name="adj" fmla="val 16667"/>
            </a:avLst>
          </a:prstGeom>
          <a:solidFill>
            <a:srgbClr val="974806"/>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Problématique, objectifs</a:t>
            </a:r>
            <a:endParaRPr sz="1400" b="1">
              <a:solidFill>
                <a:srgbClr val="FFE67C"/>
              </a:solidFill>
              <a:latin typeface="Bookman Old Style"/>
              <a:ea typeface="Bookman Old Style"/>
              <a:cs typeface="Bookman Old Style"/>
              <a:sym typeface="Bookman Old Style"/>
            </a:endParaRPr>
          </a:p>
        </p:txBody>
      </p:sp>
      <p:sp>
        <p:nvSpPr>
          <p:cNvPr id="732" name="Google Shape;732;g1c38be27723_1_55"/>
          <p:cNvSpPr txBox="1">
            <a:spLocks noGrp="1"/>
          </p:cNvSpPr>
          <p:nvPr>
            <p:ph type="sldNum" idx="12"/>
          </p:nvPr>
        </p:nvSpPr>
        <p:spPr>
          <a:xfrm>
            <a:off x="8772869" y="6356353"/>
            <a:ext cx="2856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24</a:t>
            </a:fld>
            <a:endParaRPr/>
          </a:p>
        </p:txBody>
      </p:sp>
      <p:pic>
        <p:nvPicPr>
          <p:cNvPr id="733" name="Google Shape;733;g1c38be27723_1_55"/>
          <p:cNvPicPr preferRelativeResize="0"/>
          <p:nvPr/>
        </p:nvPicPr>
        <p:blipFill>
          <a:blip r:embed="rId4">
            <a:alphaModFix/>
          </a:blip>
          <a:stretch>
            <a:fillRect/>
          </a:stretch>
        </p:blipFill>
        <p:spPr>
          <a:xfrm>
            <a:off x="4130912" y="1117750"/>
            <a:ext cx="4967407" cy="4857832"/>
          </a:xfrm>
          <a:prstGeom prst="rect">
            <a:avLst/>
          </a:prstGeom>
          <a:noFill/>
          <a:ln>
            <a:noFill/>
          </a:ln>
        </p:spPr>
      </p:pic>
      <p:sp>
        <p:nvSpPr>
          <p:cNvPr id="734" name="Google Shape;734;g1c38be27723_1_55"/>
          <p:cNvSpPr/>
          <p:nvPr/>
        </p:nvSpPr>
        <p:spPr>
          <a:xfrm>
            <a:off x="277963" y="2640362"/>
            <a:ext cx="1793700" cy="619200"/>
          </a:xfrm>
          <a:prstGeom prst="roundRect">
            <a:avLst>
              <a:gd name="adj" fmla="val 16667"/>
            </a:avLst>
          </a:prstGeom>
          <a:solidFill>
            <a:srgbClr val="974806"/>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Méthodologie </a:t>
            </a:r>
            <a:endParaRPr sz="1400" b="1">
              <a:solidFill>
                <a:srgbClr val="FFE67C"/>
              </a:solidFill>
              <a:latin typeface="Bookman Old Style"/>
              <a:ea typeface="Bookman Old Style"/>
              <a:cs typeface="Bookman Old Style"/>
              <a:sym typeface="Bookman Old Styl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cxnSp>
        <p:nvCxnSpPr>
          <p:cNvPr id="740" name="Google Shape;740;g1c38be27723_1_82"/>
          <p:cNvCxnSpPr/>
          <p:nvPr/>
        </p:nvCxnSpPr>
        <p:spPr>
          <a:xfrm rot="10800000" flipH="1">
            <a:off x="-13924" y="6093196"/>
            <a:ext cx="12241200" cy="141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0"/>
              </a:srgbClr>
            </a:outerShdw>
          </a:effectLst>
        </p:spPr>
      </p:cxnSp>
      <p:pic>
        <p:nvPicPr>
          <p:cNvPr id="741" name="Google Shape;741;g1c38be27723_1_82"/>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742" name="Google Shape;742;g1c38be27723_1_82"/>
          <p:cNvSpPr txBox="1"/>
          <p:nvPr/>
        </p:nvSpPr>
        <p:spPr>
          <a:xfrm>
            <a:off x="9801371" y="5799519"/>
            <a:ext cx="4320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3" name="Google Shape;743;g1c38be27723_1_82"/>
          <p:cNvSpPr/>
          <p:nvPr/>
        </p:nvSpPr>
        <p:spPr>
          <a:xfrm>
            <a:off x="-72082" y="17687"/>
            <a:ext cx="2088300" cy="6189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744" name="Google Shape;744;g1c38be27723_1_82"/>
          <p:cNvSpPr/>
          <p:nvPr/>
        </p:nvSpPr>
        <p:spPr>
          <a:xfrm>
            <a:off x="1728118" y="17687"/>
            <a:ext cx="2304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745" name="Google Shape;745;g1c38be27723_1_82" descr="L'orge (Hordeum vulgare)"/>
          <p:cNvSpPr/>
          <p:nvPr/>
        </p:nvSpPr>
        <p:spPr>
          <a:xfrm>
            <a:off x="155575" y="-1714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6" name="Google Shape;746;g1c38be27723_1_82"/>
          <p:cNvSpPr/>
          <p:nvPr/>
        </p:nvSpPr>
        <p:spPr>
          <a:xfrm>
            <a:off x="3744342" y="17687"/>
            <a:ext cx="22728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747" name="Google Shape;747;g1c38be27723_1_82"/>
          <p:cNvSpPr/>
          <p:nvPr/>
        </p:nvSpPr>
        <p:spPr>
          <a:xfrm>
            <a:off x="5729944" y="17687"/>
            <a:ext cx="24069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i="0" u="none" strike="noStrike" cap="none">
                <a:solidFill>
                  <a:srgbClr val="295F2D"/>
                </a:solidFill>
                <a:latin typeface="Bookman Old Style"/>
                <a:ea typeface="Bookman Old Style"/>
                <a:cs typeface="Bookman Old Style"/>
                <a:sym typeface="Bookman Old Style"/>
              </a:rPr>
              <a:t>Partie I</a:t>
            </a:r>
            <a:endParaRPr/>
          </a:p>
        </p:txBody>
      </p:sp>
      <p:sp>
        <p:nvSpPr>
          <p:cNvPr id="748" name="Google Shape;748;g1c38be27723_1_82"/>
          <p:cNvSpPr/>
          <p:nvPr/>
        </p:nvSpPr>
        <p:spPr>
          <a:xfrm>
            <a:off x="10009038" y="17687"/>
            <a:ext cx="2232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sz="1400" b="1">
                <a:solidFill>
                  <a:srgbClr val="295F2D"/>
                </a:solidFill>
                <a:latin typeface="Bookman Old Style"/>
                <a:ea typeface="Bookman Old Style"/>
                <a:cs typeface="Bookman Old Style"/>
                <a:sym typeface="Bookman Old Style"/>
              </a:rPr>
              <a:t>Conclusion </a:t>
            </a:r>
            <a:endParaRPr sz="1400" b="1" i="0" u="none" strike="noStrike" cap="none">
              <a:solidFill>
                <a:srgbClr val="295F2D"/>
              </a:solidFill>
              <a:latin typeface="Bookman Old Style"/>
              <a:ea typeface="Bookman Old Style"/>
              <a:cs typeface="Bookman Old Style"/>
              <a:sym typeface="Bookman Old Style"/>
            </a:endParaRPr>
          </a:p>
        </p:txBody>
      </p:sp>
      <p:sp>
        <p:nvSpPr>
          <p:cNvPr id="749" name="Google Shape;749;g1c38be27723_1_82"/>
          <p:cNvSpPr/>
          <p:nvPr/>
        </p:nvSpPr>
        <p:spPr>
          <a:xfrm>
            <a:off x="7862795" y="17687"/>
            <a:ext cx="24342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 </a:t>
            </a:r>
            <a:endParaRPr/>
          </a:p>
        </p:txBody>
      </p:sp>
      <p:sp>
        <p:nvSpPr>
          <p:cNvPr id="750" name="Google Shape;750;g1c38be27723_1_82"/>
          <p:cNvSpPr/>
          <p:nvPr/>
        </p:nvSpPr>
        <p:spPr>
          <a:xfrm>
            <a:off x="7876434" y="32213"/>
            <a:ext cx="2393100" cy="590100"/>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cxnSp>
        <p:nvCxnSpPr>
          <p:cNvPr id="751" name="Google Shape;751;g1c38be27723_1_82"/>
          <p:cNvCxnSpPr/>
          <p:nvPr/>
        </p:nvCxnSpPr>
        <p:spPr>
          <a:xfrm>
            <a:off x="189461" y="1052736"/>
            <a:ext cx="0" cy="4302900"/>
          </a:xfrm>
          <a:prstGeom prst="straightConnector1">
            <a:avLst/>
          </a:prstGeom>
          <a:noFill/>
          <a:ln w="76200" cap="flat" cmpd="dbl">
            <a:solidFill>
              <a:schemeClr val="accent3"/>
            </a:solidFill>
            <a:prstDash val="solid"/>
            <a:round/>
            <a:headEnd type="none" w="med" len="med"/>
            <a:tailEnd type="none" w="med" len="med"/>
          </a:ln>
        </p:spPr>
      </p:cxnSp>
      <p:sp>
        <p:nvSpPr>
          <p:cNvPr id="752" name="Google Shape;752;g1c38be27723_1_82"/>
          <p:cNvSpPr/>
          <p:nvPr/>
        </p:nvSpPr>
        <p:spPr>
          <a:xfrm>
            <a:off x="88493" y="3602836"/>
            <a:ext cx="201900" cy="201900"/>
          </a:xfrm>
          <a:prstGeom prst="flowChartConnector">
            <a:avLst/>
          </a:prstGeom>
          <a:solidFill>
            <a:schemeClr val="accent3"/>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Font typeface="Arial"/>
              <a:buNone/>
            </a:pPr>
            <a:endParaRPr b="1">
              <a:solidFill>
                <a:srgbClr val="FFE67C"/>
              </a:solidFill>
              <a:latin typeface="Bookman Old Style"/>
              <a:ea typeface="Bookman Old Style"/>
              <a:cs typeface="Bookman Old Style"/>
              <a:sym typeface="Bookman Old Style"/>
            </a:endParaRPr>
          </a:p>
        </p:txBody>
      </p:sp>
      <p:sp>
        <p:nvSpPr>
          <p:cNvPr id="753" name="Google Shape;753;g1c38be27723_1_82"/>
          <p:cNvSpPr/>
          <p:nvPr/>
        </p:nvSpPr>
        <p:spPr>
          <a:xfrm>
            <a:off x="277962" y="3356525"/>
            <a:ext cx="1793700" cy="6945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Résultats, analyses et discussions</a:t>
            </a:r>
            <a:endParaRPr sz="1400" b="1">
              <a:solidFill>
                <a:srgbClr val="FFE67C"/>
              </a:solidFill>
              <a:latin typeface="Bookman Old Style"/>
              <a:ea typeface="Bookman Old Style"/>
              <a:cs typeface="Bookman Old Style"/>
              <a:sym typeface="Bookman Old Style"/>
            </a:endParaRPr>
          </a:p>
        </p:txBody>
      </p:sp>
      <p:cxnSp>
        <p:nvCxnSpPr>
          <p:cNvPr id="754" name="Google Shape;754;g1c38be27723_1_82"/>
          <p:cNvCxnSpPr/>
          <p:nvPr/>
        </p:nvCxnSpPr>
        <p:spPr>
          <a:xfrm>
            <a:off x="2160166" y="1000125"/>
            <a:ext cx="0" cy="471840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50"/>
              </a:srgbClr>
            </a:outerShdw>
          </a:effectLst>
        </p:spPr>
      </p:cxnSp>
      <p:cxnSp>
        <p:nvCxnSpPr>
          <p:cNvPr id="755" name="Google Shape;755;g1c38be27723_1_82"/>
          <p:cNvCxnSpPr/>
          <p:nvPr/>
        </p:nvCxnSpPr>
        <p:spPr>
          <a:xfrm>
            <a:off x="2142195" y="1000125"/>
            <a:ext cx="9583800" cy="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50"/>
              </a:srgbClr>
            </a:outerShdw>
          </a:effectLst>
        </p:spPr>
      </p:cxnSp>
      <p:sp>
        <p:nvSpPr>
          <p:cNvPr id="756" name="Google Shape;756;g1c38be27723_1_82"/>
          <p:cNvSpPr/>
          <p:nvPr/>
        </p:nvSpPr>
        <p:spPr>
          <a:xfrm>
            <a:off x="311325" y="1924497"/>
            <a:ext cx="1793700" cy="618900"/>
          </a:xfrm>
          <a:prstGeom prst="roundRect">
            <a:avLst>
              <a:gd name="adj" fmla="val 16667"/>
            </a:avLst>
          </a:prstGeom>
          <a:solidFill>
            <a:srgbClr val="974806"/>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Problématique, objectifs</a:t>
            </a:r>
            <a:endParaRPr sz="1400" b="1">
              <a:solidFill>
                <a:srgbClr val="FFE67C"/>
              </a:solidFill>
              <a:latin typeface="Bookman Old Style"/>
              <a:ea typeface="Bookman Old Style"/>
              <a:cs typeface="Bookman Old Style"/>
              <a:sym typeface="Bookman Old Style"/>
            </a:endParaRPr>
          </a:p>
        </p:txBody>
      </p:sp>
      <p:sp>
        <p:nvSpPr>
          <p:cNvPr id="757" name="Google Shape;757;g1c38be27723_1_82"/>
          <p:cNvSpPr txBox="1">
            <a:spLocks noGrp="1"/>
          </p:cNvSpPr>
          <p:nvPr>
            <p:ph type="sldNum" idx="12"/>
          </p:nvPr>
        </p:nvSpPr>
        <p:spPr>
          <a:xfrm>
            <a:off x="8772869" y="6356353"/>
            <a:ext cx="2856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25</a:t>
            </a:fld>
            <a:endParaRPr/>
          </a:p>
        </p:txBody>
      </p:sp>
      <p:sp>
        <p:nvSpPr>
          <p:cNvPr id="758" name="Google Shape;758;g1c38be27723_1_82"/>
          <p:cNvSpPr/>
          <p:nvPr/>
        </p:nvSpPr>
        <p:spPr>
          <a:xfrm>
            <a:off x="277963" y="2640362"/>
            <a:ext cx="1793700" cy="619200"/>
          </a:xfrm>
          <a:prstGeom prst="roundRect">
            <a:avLst>
              <a:gd name="adj" fmla="val 16667"/>
            </a:avLst>
          </a:prstGeom>
          <a:solidFill>
            <a:srgbClr val="974806"/>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Méthodologie </a:t>
            </a:r>
            <a:endParaRPr sz="1400" b="1">
              <a:solidFill>
                <a:srgbClr val="FFE67C"/>
              </a:solidFill>
              <a:latin typeface="Bookman Old Style"/>
              <a:ea typeface="Bookman Old Style"/>
              <a:cs typeface="Bookman Old Style"/>
              <a:sym typeface="Bookman Old Style"/>
            </a:endParaRPr>
          </a:p>
        </p:txBody>
      </p:sp>
      <p:pic>
        <p:nvPicPr>
          <p:cNvPr id="759" name="Google Shape;759;g1c38be27723_1_82"/>
          <p:cNvPicPr preferRelativeResize="0"/>
          <p:nvPr/>
        </p:nvPicPr>
        <p:blipFill>
          <a:blip r:embed="rId4">
            <a:alphaModFix/>
          </a:blip>
          <a:stretch>
            <a:fillRect/>
          </a:stretch>
        </p:blipFill>
        <p:spPr>
          <a:xfrm>
            <a:off x="5588357" y="1121314"/>
            <a:ext cx="6396569" cy="2360325"/>
          </a:xfrm>
          <a:prstGeom prst="rect">
            <a:avLst/>
          </a:prstGeom>
          <a:noFill/>
          <a:ln>
            <a:noFill/>
          </a:ln>
        </p:spPr>
      </p:pic>
      <p:pic>
        <p:nvPicPr>
          <p:cNvPr id="760" name="Google Shape;760;g1c38be27723_1_82"/>
          <p:cNvPicPr preferRelativeResize="0"/>
          <p:nvPr/>
        </p:nvPicPr>
        <p:blipFill>
          <a:blip r:embed="rId5">
            <a:alphaModFix/>
          </a:blip>
          <a:stretch>
            <a:fillRect/>
          </a:stretch>
        </p:blipFill>
        <p:spPr>
          <a:xfrm>
            <a:off x="2324947" y="3602825"/>
            <a:ext cx="6331928" cy="2360325"/>
          </a:xfrm>
          <a:prstGeom prst="rect">
            <a:avLst/>
          </a:prstGeom>
          <a:noFill/>
          <a:ln>
            <a:noFill/>
          </a:ln>
        </p:spPr>
      </p:pic>
      <p:pic>
        <p:nvPicPr>
          <p:cNvPr id="761" name="Google Shape;761;g1c38be27723_1_82"/>
          <p:cNvPicPr preferRelativeResize="0"/>
          <p:nvPr/>
        </p:nvPicPr>
        <p:blipFill>
          <a:blip r:embed="rId6">
            <a:alphaModFix/>
          </a:blip>
          <a:stretch>
            <a:fillRect/>
          </a:stretch>
        </p:blipFill>
        <p:spPr>
          <a:xfrm>
            <a:off x="2195899" y="1880225"/>
            <a:ext cx="3356725" cy="842514"/>
          </a:xfrm>
          <a:prstGeom prst="rect">
            <a:avLst/>
          </a:prstGeom>
          <a:noFill/>
          <a:ln>
            <a:noFill/>
          </a:ln>
        </p:spPr>
      </p:pic>
      <p:pic>
        <p:nvPicPr>
          <p:cNvPr id="762" name="Google Shape;762;g1c38be27723_1_82"/>
          <p:cNvPicPr preferRelativeResize="0"/>
          <p:nvPr/>
        </p:nvPicPr>
        <p:blipFill>
          <a:blip r:embed="rId7">
            <a:alphaModFix/>
          </a:blip>
          <a:stretch>
            <a:fillRect/>
          </a:stretch>
        </p:blipFill>
        <p:spPr>
          <a:xfrm>
            <a:off x="8772875" y="4366175"/>
            <a:ext cx="3356725" cy="84251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cxnSp>
        <p:nvCxnSpPr>
          <p:cNvPr id="768" name="Google Shape;768;g1c38be27723_1_111"/>
          <p:cNvCxnSpPr/>
          <p:nvPr/>
        </p:nvCxnSpPr>
        <p:spPr>
          <a:xfrm rot="10800000" flipH="1">
            <a:off x="-13924" y="6093196"/>
            <a:ext cx="12241200" cy="141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0"/>
              </a:srgbClr>
            </a:outerShdw>
          </a:effectLst>
        </p:spPr>
      </p:cxnSp>
      <p:pic>
        <p:nvPicPr>
          <p:cNvPr id="769" name="Google Shape;769;g1c38be27723_1_111"/>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770" name="Google Shape;770;g1c38be27723_1_111"/>
          <p:cNvSpPr txBox="1"/>
          <p:nvPr/>
        </p:nvSpPr>
        <p:spPr>
          <a:xfrm>
            <a:off x="9801371" y="5799519"/>
            <a:ext cx="4320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1" name="Google Shape;771;g1c38be27723_1_111"/>
          <p:cNvSpPr/>
          <p:nvPr/>
        </p:nvSpPr>
        <p:spPr>
          <a:xfrm>
            <a:off x="-72082" y="17687"/>
            <a:ext cx="2088300" cy="6189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772" name="Google Shape;772;g1c38be27723_1_111"/>
          <p:cNvSpPr/>
          <p:nvPr/>
        </p:nvSpPr>
        <p:spPr>
          <a:xfrm>
            <a:off x="1728118" y="17687"/>
            <a:ext cx="2304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773" name="Google Shape;773;g1c38be27723_1_111" descr="L'orge (Hordeum vulgare)"/>
          <p:cNvSpPr/>
          <p:nvPr/>
        </p:nvSpPr>
        <p:spPr>
          <a:xfrm>
            <a:off x="155575" y="-1714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4" name="Google Shape;774;g1c38be27723_1_111"/>
          <p:cNvSpPr/>
          <p:nvPr/>
        </p:nvSpPr>
        <p:spPr>
          <a:xfrm>
            <a:off x="3744342" y="17687"/>
            <a:ext cx="22728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775" name="Google Shape;775;g1c38be27723_1_111"/>
          <p:cNvSpPr/>
          <p:nvPr/>
        </p:nvSpPr>
        <p:spPr>
          <a:xfrm>
            <a:off x="5729944" y="17687"/>
            <a:ext cx="24069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i="0" u="none" strike="noStrike" cap="none">
                <a:solidFill>
                  <a:srgbClr val="295F2D"/>
                </a:solidFill>
                <a:latin typeface="Bookman Old Style"/>
                <a:ea typeface="Bookman Old Style"/>
                <a:cs typeface="Bookman Old Style"/>
                <a:sym typeface="Bookman Old Style"/>
              </a:rPr>
              <a:t>Partie I</a:t>
            </a:r>
            <a:endParaRPr/>
          </a:p>
        </p:txBody>
      </p:sp>
      <p:sp>
        <p:nvSpPr>
          <p:cNvPr id="776" name="Google Shape;776;g1c38be27723_1_111"/>
          <p:cNvSpPr/>
          <p:nvPr/>
        </p:nvSpPr>
        <p:spPr>
          <a:xfrm>
            <a:off x="10009038" y="17687"/>
            <a:ext cx="2232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sz="1400" b="1">
                <a:solidFill>
                  <a:srgbClr val="295F2D"/>
                </a:solidFill>
                <a:latin typeface="Bookman Old Style"/>
                <a:ea typeface="Bookman Old Style"/>
                <a:cs typeface="Bookman Old Style"/>
                <a:sym typeface="Bookman Old Style"/>
              </a:rPr>
              <a:t>Conclusion </a:t>
            </a:r>
            <a:endParaRPr sz="1400" b="1" i="0" u="none" strike="noStrike" cap="none">
              <a:solidFill>
                <a:srgbClr val="295F2D"/>
              </a:solidFill>
              <a:latin typeface="Bookman Old Style"/>
              <a:ea typeface="Bookman Old Style"/>
              <a:cs typeface="Bookman Old Style"/>
              <a:sym typeface="Bookman Old Style"/>
            </a:endParaRPr>
          </a:p>
        </p:txBody>
      </p:sp>
      <p:sp>
        <p:nvSpPr>
          <p:cNvPr id="777" name="Google Shape;777;g1c38be27723_1_111"/>
          <p:cNvSpPr/>
          <p:nvPr/>
        </p:nvSpPr>
        <p:spPr>
          <a:xfrm>
            <a:off x="7862795" y="17687"/>
            <a:ext cx="24342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 </a:t>
            </a:r>
            <a:endParaRPr/>
          </a:p>
        </p:txBody>
      </p:sp>
      <p:sp>
        <p:nvSpPr>
          <p:cNvPr id="778" name="Google Shape;778;g1c38be27723_1_111"/>
          <p:cNvSpPr/>
          <p:nvPr/>
        </p:nvSpPr>
        <p:spPr>
          <a:xfrm>
            <a:off x="7876434" y="32213"/>
            <a:ext cx="2393100" cy="590100"/>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cxnSp>
        <p:nvCxnSpPr>
          <p:cNvPr id="779" name="Google Shape;779;g1c38be27723_1_111"/>
          <p:cNvCxnSpPr/>
          <p:nvPr/>
        </p:nvCxnSpPr>
        <p:spPr>
          <a:xfrm>
            <a:off x="189461" y="1052736"/>
            <a:ext cx="0" cy="4302900"/>
          </a:xfrm>
          <a:prstGeom prst="straightConnector1">
            <a:avLst/>
          </a:prstGeom>
          <a:noFill/>
          <a:ln w="76200" cap="flat" cmpd="dbl">
            <a:solidFill>
              <a:schemeClr val="accent3"/>
            </a:solidFill>
            <a:prstDash val="solid"/>
            <a:round/>
            <a:headEnd type="none" w="med" len="med"/>
            <a:tailEnd type="none" w="med" len="med"/>
          </a:ln>
        </p:spPr>
      </p:cxnSp>
      <p:sp>
        <p:nvSpPr>
          <p:cNvPr id="780" name="Google Shape;780;g1c38be27723_1_111"/>
          <p:cNvSpPr/>
          <p:nvPr/>
        </p:nvSpPr>
        <p:spPr>
          <a:xfrm>
            <a:off x="88493" y="3602836"/>
            <a:ext cx="201900" cy="201900"/>
          </a:xfrm>
          <a:prstGeom prst="flowChartConnector">
            <a:avLst/>
          </a:prstGeom>
          <a:solidFill>
            <a:schemeClr val="accent3"/>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Font typeface="Arial"/>
              <a:buNone/>
            </a:pPr>
            <a:endParaRPr b="1">
              <a:solidFill>
                <a:srgbClr val="FFE67C"/>
              </a:solidFill>
              <a:latin typeface="Bookman Old Style"/>
              <a:ea typeface="Bookman Old Style"/>
              <a:cs typeface="Bookman Old Style"/>
              <a:sym typeface="Bookman Old Style"/>
            </a:endParaRPr>
          </a:p>
        </p:txBody>
      </p:sp>
      <p:sp>
        <p:nvSpPr>
          <p:cNvPr id="781" name="Google Shape;781;g1c38be27723_1_111"/>
          <p:cNvSpPr/>
          <p:nvPr/>
        </p:nvSpPr>
        <p:spPr>
          <a:xfrm>
            <a:off x="277962" y="3356525"/>
            <a:ext cx="1793700" cy="6945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Résultats, analyses et discussions</a:t>
            </a:r>
            <a:endParaRPr sz="1400" b="1">
              <a:solidFill>
                <a:srgbClr val="FFE67C"/>
              </a:solidFill>
              <a:latin typeface="Bookman Old Style"/>
              <a:ea typeface="Bookman Old Style"/>
              <a:cs typeface="Bookman Old Style"/>
              <a:sym typeface="Bookman Old Style"/>
            </a:endParaRPr>
          </a:p>
        </p:txBody>
      </p:sp>
      <p:cxnSp>
        <p:nvCxnSpPr>
          <p:cNvPr id="782" name="Google Shape;782;g1c38be27723_1_111"/>
          <p:cNvCxnSpPr/>
          <p:nvPr/>
        </p:nvCxnSpPr>
        <p:spPr>
          <a:xfrm>
            <a:off x="2160166" y="1000125"/>
            <a:ext cx="0" cy="471840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50"/>
              </a:srgbClr>
            </a:outerShdw>
          </a:effectLst>
        </p:spPr>
      </p:cxnSp>
      <p:cxnSp>
        <p:nvCxnSpPr>
          <p:cNvPr id="783" name="Google Shape;783;g1c38be27723_1_111"/>
          <p:cNvCxnSpPr/>
          <p:nvPr/>
        </p:nvCxnSpPr>
        <p:spPr>
          <a:xfrm>
            <a:off x="2142195" y="1000125"/>
            <a:ext cx="9583800" cy="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50"/>
              </a:srgbClr>
            </a:outerShdw>
          </a:effectLst>
        </p:spPr>
      </p:cxnSp>
      <p:sp>
        <p:nvSpPr>
          <p:cNvPr id="784" name="Google Shape;784;g1c38be27723_1_111"/>
          <p:cNvSpPr/>
          <p:nvPr/>
        </p:nvSpPr>
        <p:spPr>
          <a:xfrm>
            <a:off x="311325" y="1924497"/>
            <a:ext cx="1793700" cy="618900"/>
          </a:xfrm>
          <a:prstGeom prst="roundRect">
            <a:avLst>
              <a:gd name="adj" fmla="val 16667"/>
            </a:avLst>
          </a:prstGeom>
          <a:solidFill>
            <a:srgbClr val="974806"/>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Problématique, objectifs</a:t>
            </a:r>
            <a:endParaRPr sz="1400" b="1">
              <a:solidFill>
                <a:srgbClr val="FFE67C"/>
              </a:solidFill>
              <a:latin typeface="Bookman Old Style"/>
              <a:ea typeface="Bookman Old Style"/>
              <a:cs typeface="Bookman Old Style"/>
              <a:sym typeface="Bookman Old Style"/>
            </a:endParaRPr>
          </a:p>
        </p:txBody>
      </p:sp>
      <p:sp>
        <p:nvSpPr>
          <p:cNvPr id="785" name="Google Shape;785;g1c38be27723_1_111"/>
          <p:cNvSpPr txBox="1">
            <a:spLocks noGrp="1"/>
          </p:cNvSpPr>
          <p:nvPr>
            <p:ph type="sldNum" idx="12"/>
          </p:nvPr>
        </p:nvSpPr>
        <p:spPr>
          <a:xfrm>
            <a:off x="8772869" y="6356353"/>
            <a:ext cx="2856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26</a:t>
            </a:fld>
            <a:endParaRPr/>
          </a:p>
        </p:txBody>
      </p:sp>
      <p:sp>
        <p:nvSpPr>
          <p:cNvPr id="786" name="Google Shape;786;g1c38be27723_1_111"/>
          <p:cNvSpPr/>
          <p:nvPr/>
        </p:nvSpPr>
        <p:spPr>
          <a:xfrm>
            <a:off x="277963" y="2640362"/>
            <a:ext cx="1793700" cy="619200"/>
          </a:xfrm>
          <a:prstGeom prst="roundRect">
            <a:avLst>
              <a:gd name="adj" fmla="val 16667"/>
            </a:avLst>
          </a:prstGeom>
          <a:solidFill>
            <a:srgbClr val="974806"/>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Méthodologie </a:t>
            </a:r>
            <a:endParaRPr sz="1400" b="1">
              <a:solidFill>
                <a:srgbClr val="FFE67C"/>
              </a:solidFill>
              <a:latin typeface="Bookman Old Style"/>
              <a:ea typeface="Bookman Old Style"/>
              <a:cs typeface="Bookman Old Style"/>
              <a:sym typeface="Bookman Old Style"/>
            </a:endParaRPr>
          </a:p>
        </p:txBody>
      </p:sp>
      <p:pic>
        <p:nvPicPr>
          <p:cNvPr id="787" name="Google Shape;787;g1c38be27723_1_111"/>
          <p:cNvPicPr preferRelativeResize="0"/>
          <p:nvPr/>
        </p:nvPicPr>
        <p:blipFill>
          <a:blip r:embed="rId4">
            <a:alphaModFix/>
          </a:blip>
          <a:stretch>
            <a:fillRect/>
          </a:stretch>
        </p:blipFill>
        <p:spPr>
          <a:xfrm>
            <a:off x="2215325" y="1249262"/>
            <a:ext cx="9831375" cy="473980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cxnSp>
        <p:nvCxnSpPr>
          <p:cNvPr id="793" name="Google Shape;793;g1c38be27723_1_144"/>
          <p:cNvCxnSpPr/>
          <p:nvPr/>
        </p:nvCxnSpPr>
        <p:spPr>
          <a:xfrm rot="10800000" flipH="1">
            <a:off x="-13924" y="6093196"/>
            <a:ext cx="12241200" cy="141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0"/>
              </a:srgbClr>
            </a:outerShdw>
          </a:effectLst>
        </p:spPr>
      </p:cxnSp>
      <p:pic>
        <p:nvPicPr>
          <p:cNvPr id="794" name="Google Shape;794;g1c38be27723_1_144"/>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795" name="Google Shape;795;g1c38be27723_1_144"/>
          <p:cNvSpPr txBox="1"/>
          <p:nvPr/>
        </p:nvSpPr>
        <p:spPr>
          <a:xfrm>
            <a:off x="9801371" y="5799519"/>
            <a:ext cx="4320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6" name="Google Shape;796;g1c38be27723_1_144"/>
          <p:cNvSpPr/>
          <p:nvPr/>
        </p:nvSpPr>
        <p:spPr>
          <a:xfrm>
            <a:off x="-72082" y="17687"/>
            <a:ext cx="2088300" cy="6189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797" name="Google Shape;797;g1c38be27723_1_144"/>
          <p:cNvSpPr/>
          <p:nvPr/>
        </p:nvSpPr>
        <p:spPr>
          <a:xfrm>
            <a:off x="1728118" y="17687"/>
            <a:ext cx="2304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798" name="Google Shape;798;g1c38be27723_1_144" descr="L'orge (Hordeum vulgare)"/>
          <p:cNvSpPr/>
          <p:nvPr/>
        </p:nvSpPr>
        <p:spPr>
          <a:xfrm>
            <a:off x="155575" y="-1714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9" name="Google Shape;799;g1c38be27723_1_144"/>
          <p:cNvSpPr/>
          <p:nvPr/>
        </p:nvSpPr>
        <p:spPr>
          <a:xfrm>
            <a:off x="3744342" y="17687"/>
            <a:ext cx="22728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800" name="Google Shape;800;g1c38be27723_1_144"/>
          <p:cNvSpPr/>
          <p:nvPr/>
        </p:nvSpPr>
        <p:spPr>
          <a:xfrm>
            <a:off x="5729944" y="17687"/>
            <a:ext cx="24069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i="0" u="none" strike="noStrike" cap="none">
                <a:solidFill>
                  <a:srgbClr val="295F2D"/>
                </a:solidFill>
                <a:latin typeface="Bookman Old Style"/>
                <a:ea typeface="Bookman Old Style"/>
                <a:cs typeface="Bookman Old Style"/>
                <a:sym typeface="Bookman Old Style"/>
              </a:rPr>
              <a:t>Partie I</a:t>
            </a:r>
            <a:endParaRPr/>
          </a:p>
        </p:txBody>
      </p:sp>
      <p:sp>
        <p:nvSpPr>
          <p:cNvPr id="801" name="Google Shape;801;g1c38be27723_1_144"/>
          <p:cNvSpPr/>
          <p:nvPr/>
        </p:nvSpPr>
        <p:spPr>
          <a:xfrm>
            <a:off x="10009038" y="17687"/>
            <a:ext cx="2232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sz="1400" b="1">
                <a:solidFill>
                  <a:srgbClr val="295F2D"/>
                </a:solidFill>
                <a:latin typeface="Bookman Old Style"/>
                <a:ea typeface="Bookman Old Style"/>
                <a:cs typeface="Bookman Old Style"/>
                <a:sym typeface="Bookman Old Style"/>
              </a:rPr>
              <a:t>Conclusion </a:t>
            </a:r>
            <a:endParaRPr sz="1400" b="1" i="0" u="none" strike="noStrike" cap="none">
              <a:solidFill>
                <a:srgbClr val="295F2D"/>
              </a:solidFill>
              <a:latin typeface="Bookman Old Style"/>
              <a:ea typeface="Bookman Old Style"/>
              <a:cs typeface="Bookman Old Style"/>
              <a:sym typeface="Bookman Old Style"/>
            </a:endParaRPr>
          </a:p>
        </p:txBody>
      </p:sp>
      <p:sp>
        <p:nvSpPr>
          <p:cNvPr id="802" name="Google Shape;802;g1c38be27723_1_144"/>
          <p:cNvSpPr/>
          <p:nvPr/>
        </p:nvSpPr>
        <p:spPr>
          <a:xfrm>
            <a:off x="7862795" y="17687"/>
            <a:ext cx="24342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 </a:t>
            </a:r>
            <a:endParaRPr/>
          </a:p>
        </p:txBody>
      </p:sp>
      <p:sp>
        <p:nvSpPr>
          <p:cNvPr id="803" name="Google Shape;803;g1c38be27723_1_144"/>
          <p:cNvSpPr/>
          <p:nvPr/>
        </p:nvSpPr>
        <p:spPr>
          <a:xfrm>
            <a:off x="7876434" y="32213"/>
            <a:ext cx="2393100" cy="590100"/>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cxnSp>
        <p:nvCxnSpPr>
          <p:cNvPr id="804" name="Google Shape;804;g1c38be27723_1_144"/>
          <p:cNvCxnSpPr/>
          <p:nvPr/>
        </p:nvCxnSpPr>
        <p:spPr>
          <a:xfrm>
            <a:off x="189461" y="1052736"/>
            <a:ext cx="0" cy="4302900"/>
          </a:xfrm>
          <a:prstGeom prst="straightConnector1">
            <a:avLst/>
          </a:prstGeom>
          <a:noFill/>
          <a:ln w="76200" cap="flat" cmpd="dbl">
            <a:solidFill>
              <a:schemeClr val="accent3"/>
            </a:solidFill>
            <a:prstDash val="solid"/>
            <a:round/>
            <a:headEnd type="none" w="med" len="med"/>
            <a:tailEnd type="none" w="med" len="med"/>
          </a:ln>
        </p:spPr>
      </p:cxnSp>
      <p:sp>
        <p:nvSpPr>
          <p:cNvPr id="805" name="Google Shape;805;g1c38be27723_1_144"/>
          <p:cNvSpPr/>
          <p:nvPr/>
        </p:nvSpPr>
        <p:spPr>
          <a:xfrm>
            <a:off x="88493" y="3602836"/>
            <a:ext cx="201900" cy="201900"/>
          </a:xfrm>
          <a:prstGeom prst="flowChartConnector">
            <a:avLst/>
          </a:prstGeom>
          <a:solidFill>
            <a:schemeClr val="accent3"/>
          </a:solidFill>
          <a:ln>
            <a:noFill/>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000000"/>
              </a:buClr>
              <a:buFont typeface="Arial"/>
              <a:buNone/>
            </a:pPr>
            <a:endParaRPr b="1">
              <a:solidFill>
                <a:srgbClr val="FFE67C"/>
              </a:solidFill>
              <a:latin typeface="Bookman Old Style"/>
              <a:ea typeface="Bookman Old Style"/>
              <a:cs typeface="Bookman Old Style"/>
              <a:sym typeface="Bookman Old Style"/>
            </a:endParaRPr>
          </a:p>
        </p:txBody>
      </p:sp>
      <p:sp>
        <p:nvSpPr>
          <p:cNvPr id="806" name="Google Shape;806;g1c38be27723_1_144"/>
          <p:cNvSpPr/>
          <p:nvPr/>
        </p:nvSpPr>
        <p:spPr>
          <a:xfrm>
            <a:off x="277962" y="3356525"/>
            <a:ext cx="1793700" cy="6945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Résultats, analyses et discussions</a:t>
            </a:r>
            <a:endParaRPr sz="1400" b="1">
              <a:solidFill>
                <a:srgbClr val="FFE67C"/>
              </a:solidFill>
              <a:latin typeface="Bookman Old Style"/>
              <a:ea typeface="Bookman Old Style"/>
              <a:cs typeface="Bookman Old Style"/>
              <a:sym typeface="Bookman Old Style"/>
            </a:endParaRPr>
          </a:p>
        </p:txBody>
      </p:sp>
      <p:cxnSp>
        <p:nvCxnSpPr>
          <p:cNvPr id="807" name="Google Shape;807;g1c38be27723_1_144"/>
          <p:cNvCxnSpPr/>
          <p:nvPr/>
        </p:nvCxnSpPr>
        <p:spPr>
          <a:xfrm>
            <a:off x="2160166" y="1000125"/>
            <a:ext cx="0" cy="471840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50"/>
              </a:srgbClr>
            </a:outerShdw>
          </a:effectLst>
        </p:spPr>
      </p:cxnSp>
      <p:cxnSp>
        <p:nvCxnSpPr>
          <p:cNvPr id="808" name="Google Shape;808;g1c38be27723_1_144"/>
          <p:cNvCxnSpPr/>
          <p:nvPr/>
        </p:nvCxnSpPr>
        <p:spPr>
          <a:xfrm>
            <a:off x="2142195" y="1000125"/>
            <a:ext cx="9583800" cy="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50"/>
              </a:srgbClr>
            </a:outerShdw>
          </a:effectLst>
        </p:spPr>
      </p:cxnSp>
      <p:sp>
        <p:nvSpPr>
          <p:cNvPr id="809" name="Google Shape;809;g1c38be27723_1_144"/>
          <p:cNvSpPr/>
          <p:nvPr/>
        </p:nvSpPr>
        <p:spPr>
          <a:xfrm>
            <a:off x="311325" y="1924497"/>
            <a:ext cx="1793700" cy="618900"/>
          </a:xfrm>
          <a:prstGeom prst="roundRect">
            <a:avLst>
              <a:gd name="adj" fmla="val 16667"/>
            </a:avLst>
          </a:prstGeom>
          <a:solidFill>
            <a:srgbClr val="974806"/>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Problématique, objectifs</a:t>
            </a:r>
            <a:endParaRPr sz="1400" b="1">
              <a:solidFill>
                <a:srgbClr val="FFE67C"/>
              </a:solidFill>
              <a:latin typeface="Bookman Old Style"/>
              <a:ea typeface="Bookman Old Style"/>
              <a:cs typeface="Bookman Old Style"/>
              <a:sym typeface="Bookman Old Style"/>
            </a:endParaRPr>
          </a:p>
        </p:txBody>
      </p:sp>
      <p:sp>
        <p:nvSpPr>
          <p:cNvPr id="810" name="Google Shape;810;g1c38be27723_1_144"/>
          <p:cNvSpPr txBox="1">
            <a:spLocks noGrp="1"/>
          </p:cNvSpPr>
          <p:nvPr>
            <p:ph type="sldNum" idx="12"/>
          </p:nvPr>
        </p:nvSpPr>
        <p:spPr>
          <a:xfrm>
            <a:off x="8772869" y="6356353"/>
            <a:ext cx="2856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27</a:t>
            </a:fld>
            <a:endParaRPr/>
          </a:p>
        </p:txBody>
      </p:sp>
      <p:sp>
        <p:nvSpPr>
          <p:cNvPr id="811" name="Google Shape;811;g1c38be27723_1_144"/>
          <p:cNvSpPr/>
          <p:nvPr/>
        </p:nvSpPr>
        <p:spPr>
          <a:xfrm>
            <a:off x="277963" y="2640362"/>
            <a:ext cx="1793700" cy="619200"/>
          </a:xfrm>
          <a:prstGeom prst="roundRect">
            <a:avLst>
              <a:gd name="adj" fmla="val 16667"/>
            </a:avLst>
          </a:prstGeom>
          <a:solidFill>
            <a:srgbClr val="974806"/>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Méthodologie </a:t>
            </a:r>
            <a:endParaRPr sz="1400" b="1">
              <a:solidFill>
                <a:srgbClr val="FFE67C"/>
              </a:solidFill>
              <a:latin typeface="Bookman Old Style"/>
              <a:ea typeface="Bookman Old Style"/>
              <a:cs typeface="Bookman Old Style"/>
              <a:sym typeface="Bookman Old Style"/>
            </a:endParaRPr>
          </a:p>
        </p:txBody>
      </p:sp>
      <p:pic>
        <p:nvPicPr>
          <p:cNvPr id="812" name="Google Shape;812;g1c38be27723_1_144"/>
          <p:cNvPicPr preferRelativeResize="0"/>
          <p:nvPr/>
        </p:nvPicPr>
        <p:blipFill>
          <a:blip r:embed="rId4">
            <a:alphaModFix/>
          </a:blip>
          <a:stretch>
            <a:fillRect/>
          </a:stretch>
        </p:blipFill>
        <p:spPr>
          <a:xfrm>
            <a:off x="6868100" y="1811337"/>
            <a:ext cx="5200650" cy="3733800"/>
          </a:xfrm>
          <a:prstGeom prst="rect">
            <a:avLst/>
          </a:prstGeom>
          <a:noFill/>
          <a:ln>
            <a:noFill/>
          </a:ln>
        </p:spPr>
      </p:pic>
      <p:pic>
        <p:nvPicPr>
          <p:cNvPr id="813" name="Google Shape;813;g1c38be27723_1_144"/>
          <p:cNvPicPr preferRelativeResize="0"/>
          <p:nvPr/>
        </p:nvPicPr>
        <p:blipFill>
          <a:blip r:embed="rId5">
            <a:alphaModFix/>
          </a:blip>
          <a:stretch>
            <a:fillRect/>
          </a:stretch>
        </p:blipFill>
        <p:spPr>
          <a:xfrm>
            <a:off x="2285000" y="1820737"/>
            <a:ext cx="4458274" cy="345185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cxnSp>
        <p:nvCxnSpPr>
          <p:cNvPr id="819" name="Google Shape;819;p16"/>
          <p:cNvCxnSpPr/>
          <p:nvPr/>
        </p:nvCxnSpPr>
        <p:spPr>
          <a:xfrm rot="10800000" flipH="1">
            <a:off x="-13924" y="6093296"/>
            <a:ext cx="12241213" cy="140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1"/>
              </a:srgbClr>
            </a:outerShdw>
          </a:effectLst>
        </p:spPr>
      </p:cxnSp>
      <p:pic>
        <p:nvPicPr>
          <p:cNvPr id="820" name="Google Shape;820;p16"/>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821" name="Google Shape;821;p16"/>
          <p:cNvSpPr txBox="1"/>
          <p:nvPr/>
        </p:nvSpPr>
        <p:spPr>
          <a:xfrm>
            <a:off x="9801371" y="5799519"/>
            <a:ext cx="431999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2" name="Google Shape;822;p16"/>
          <p:cNvSpPr/>
          <p:nvPr/>
        </p:nvSpPr>
        <p:spPr>
          <a:xfrm>
            <a:off x="-17768" y="764704"/>
            <a:ext cx="3013268" cy="4766873"/>
          </a:xfrm>
          <a:prstGeom prst="arc">
            <a:avLst>
              <a:gd name="adj1" fmla="val 16200000"/>
              <a:gd name="adj2" fmla="val 5686778"/>
            </a:avLst>
          </a:prstGeom>
          <a:noFill/>
          <a:ln w="38100" cap="flat" cmpd="sng">
            <a:solidFill>
              <a:schemeClr val="accent6"/>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grpSp>
        <p:nvGrpSpPr>
          <p:cNvPr id="823" name="Google Shape;823;p16"/>
          <p:cNvGrpSpPr/>
          <p:nvPr/>
        </p:nvGrpSpPr>
        <p:grpSpPr>
          <a:xfrm>
            <a:off x="287554" y="3007493"/>
            <a:ext cx="432452" cy="565523"/>
            <a:chOff x="1982788" y="820738"/>
            <a:chExt cx="1060450" cy="1428750"/>
          </a:xfrm>
        </p:grpSpPr>
        <p:sp>
          <p:nvSpPr>
            <p:cNvPr id="824" name="Google Shape;824;p16"/>
            <p:cNvSpPr/>
            <p:nvPr/>
          </p:nvSpPr>
          <p:spPr>
            <a:xfrm>
              <a:off x="2193926" y="1239838"/>
              <a:ext cx="682625" cy="590550"/>
            </a:xfrm>
            <a:custGeom>
              <a:avLst/>
              <a:gdLst/>
              <a:ahLst/>
              <a:cxnLst/>
              <a:rect l="l" t="t" r="r" b="b"/>
              <a:pathLst>
                <a:path w="180" h="156" extrusionOk="0">
                  <a:moveTo>
                    <a:pt x="170" y="1"/>
                  </a:moveTo>
                  <a:cubicBezTo>
                    <a:pt x="117" y="33"/>
                    <a:pt x="79" y="75"/>
                    <a:pt x="63" y="93"/>
                  </a:cubicBezTo>
                  <a:cubicBezTo>
                    <a:pt x="23" y="62"/>
                    <a:pt x="23" y="62"/>
                    <a:pt x="23" y="62"/>
                  </a:cubicBezTo>
                  <a:cubicBezTo>
                    <a:pt x="22" y="61"/>
                    <a:pt x="0" y="80"/>
                    <a:pt x="1" y="81"/>
                  </a:cubicBezTo>
                  <a:cubicBezTo>
                    <a:pt x="74" y="155"/>
                    <a:pt x="74" y="155"/>
                    <a:pt x="74" y="155"/>
                  </a:cubicBezTo>
                  <a:cubicBezTo>
                    <a:pt x="74" y="155"/>
                    <a:pt x="75" y="156"/>
                    <a:pt x="76" y="156"/>
                  </a:cubicBezTo>
                  <a:cubicBezTo>
                    <a:pt x="76" y="156"/>
                    <a:pt x="76" y="156"/>
                    <a:pt x="76" y="156"/>
                  </a:cubicBezTo>
                  <a:cubicBezTo>
                    <a:pt x="77" y="156"/>
                    <a:pt x="78" y="155"/>
                    <a:pt x="78" y="154"/>
                  </a:cubicBezTo>
                  <a:cubicBezTo>
                    <a:pt x="90" y="124"/>
                    <a:pt x="129" y="61"/>
                    <a:pt x="178" y="16"/>
                  </a:cubicBezTo>
                  <a:cubicBezTo>
                    <a:pt x="179" y="15"/>
                    <a:pt x="180" y="13"/>
                    <a:pt x="179" y="12"/>
                  </a:cubicBezTo>
                  <a:cubicBezTo>
                    <a:pt x="179" y="12"/>
                    <a:pt x="171" y="0"/>
                    <a:pt x="170" y="1"/>
                  </a:cubicBezTo>
                  <a:close/>
                  <a:moveTo>
                    <a:pt x="170" y="1"/>
                  </a:moveTo>
                  <a:cubicBezTo>
                    <a:pt x="170" y="1"/>
                    <a:pt x="170" y="1"/>
                    <a:pt x="170" y="1"/>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825" name="Google Shape;825;p16"/>
            <p:cNvSpPr/>
            <p:nvPr/>
          </p:nvSpPr>
          <p:spPr>
            <a:xfrm>
              <a:off x="1982788" y="820738"/>
              <a:ext cx="1060450" cy="1428750"/>
            </a:xfrm>
            <a:custGeom>
              <a:avLst/>
              <a:gdLst/>
              <a:ahLst/>
              <a:cxnLst/>
              <a:rect l="l" t="t" r="r" b="b"/>
              <a:pathLst>
                <a:path w="280" h="378" extrusionOk="0">
                  <a:moveTo>
                    <a:pt x="274" y="46"/>
                  </a:moveTo>
                  <a:cubicBezTo>
                    <a:pt x="164" y="46"/>
                    <a:pt x="145" y="4"/>
                    <a:pt x="145" y="4"/>
                  </a:cubicBezTo>
                  <a:cubicBezTo>
                    <a:pt x="144" y="2"/>
                    <a:pt x="142" y="0"/>
                    <a:pt x="140" y="0"/>
                  </a:cubicBezTo>
                  <a:cubicBezTo>
                    <a:pt x="140" y="0"/>
                    <a:pt x="140" y="0"/>
                    <a:pt x="140" y="0"/>
                  </a:cubicBezTo>
                  <a:cubicBezTo>
                    <a:pt x="138" y="0"/>
                    <a:pt x="136" y="2"/>
                    <a:pt x="135" y="4"/>
                  </a:cubicBezTo>
                  <a:cubicBezTo>
                    <a:pt x="135" y="4"/>
                    <a:pt x="116" y="46"/>
                    <a:pt x="6" y="46"/>
                  </a:cubicBezTo>
                  <a:cubicBezTo>
                    <a:pt x="3" y="46"/>
                    <a:pt x="0" y="49"/>
                    <a:pt x="0" y="52"/>
                  </a:cubicBezTo>
                  <a:cubicBezTo>
                    <a:pt x="0" y="239"/>
                    <a:pt x="0" y="239"/>
                    <a:pt x="0" y="239"/>
                  </a:cubicBezTo>
                  <a:cubicBezTo>
                    <a:pt x="0" y="316"/>
                    <a:pt x="132" y="375"/>
                    <a:pt x="138" y="377"/>
                  </a:cubicBezTo>
                  <a:cubicBezTo>
                    <a:pt x="139" y="377"/>
                    <a:pt x="139" y="378"/>
                    <a:pt x="140" y="378"/>
                  </a:cubicBezTo>
                  <a:cubicBezTo>
                    <a:pt x="141" y="378"/>
                    <a:pt x="142" y="377"/>
                    <a:pt x="142" y="377"/>
                  </a:cubicBezTo>
                  <a:cubicBezTo>
                    <a:pt x="148" y="375"/>
                    <a:pt x="280" y="316"/>
                    <a:pt x="280" y="239"/>
                  </a:cubicBezTo>
                  <a:cubicBezTo>
                    <a:pt x="280" y="52"/>
                    <a:pt x="280" y="52"/>
                    <a:pt x="280" y="52"/>
                  </a:cubicBezTo>
                  <a:cubicBezTo>
                    <a:pt x="280" y="49"/>
                    <a:pt x="277" y="46"/>
                    <a:pt x="274" y="46"/>
                  </a:cubicBezTo>
                  <a:close/>
                  <a:moveTo>
                    <a:pt x="249" y="228"/>
                  </a:moveTo>
                  <a:cubicBezTo>
                    <a:pt x="249" y="288"/>
                    <a:pt x="146" y="334"/>
                    <a:pt x="142" y="336"/>
                  </a:cubicBezTo>
                  <a:cubicBezTo>
                    <a:pt x="141" y="337"/>
                    <a:pt x="141" y="337"/>
                    <a:pt x="140" y="337"/>
                  </a:cubicBezTo>
                  <a:cubicBezTo>
                    <a:pt x="139" y="337"/>
                    <a:pt x="139" y="337"/>
                    <a:pt x="138" y="336"/>
                  </a:cubicBezTo>
                  <a:cubicBezTo>
                    <a:pt x="134" y="334"/>
                    <a:pt x="31" y="288"/>
                    <a:pt x="31" y="228"/>
                  </a:cubicBezTo>
                  <a:cubicBezTo>
                    <a:pt x="31" y="81"/>
                    <a:pt x="31" y="81"/>
                    <a:pt x="31" y="81"/>
                  </a:cubicBezTo>
                  <a:cubicBezTo>
                    <a:pt x="31" y="79"/>
                    <a:pt x="33" y="77"/>
                    <a:pt x="35" y="77"/>
                  </a:cubicBezTo>
                  <a:cubicBezTo>
                    <a:pt x="121" y="77"/>
                    <a:pt x="136" y="44"/>
                    <a:pt x="136" y="44"/>
                  </a:cubicBezTo>
                  <a:cubicBezTo>
                    <a:pt x="137" y="42"/>
                    <a:pt x="138" y="41"/>
                    <a:pt x="140" y="41"/>
                  </a:cubicBezTo>
                  <a:cubicBezTo>
                    <a:pt x="140" y="41"/>
                    <a:pt x="140" y="41"/>
                    <a:pt x="140" y="41"/>
                  </a:cubicBezTo>
                  <a:cubicBezTo>
                    <a:pt x="142" y="41"/>
                    <a:pt x="143" y="42"/>
                    <a:pt x="144" y="44"/>
                  </a:cubicBezTo>
                  <a:cubicBezTo>
                    <a:pt x="144" y="44"/>
                    <a:pt x="159" y="77"/>
                    <a:pt x="245" y="77"/>
                  </a:cubicBezTo>
                  <a:cubicBezTo>
                    <a:pt x="247" y="77"/>
                    <a:pt x="249" y="79"/>
                    <a:pt x="249" y="81"/>
                  </a:cubicBezTo>
                  <a:lnTo>
                    <a:pt x="249" y="228"/>
                  </a:lnTo>
                  <a:close/>
                  <a:moveTo>
                    <a:pt x="249" y="228"/>
                  </a:moveTo>
                  <a:cubicBezTo>
                    <a:pt x="249" y="228"/>
                    <a:pt x="249" y="228"/>
                    <a:pt x="249" y="228"/>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grpSp>
      <p:sp>
        <p:nvSpPr>
          <p:cNvPr id="826" name="Google Shape;826;p16"/>
          <p:cNvSpPr txBox="1"/>
          <p:nvPr/>
        </p:nvSpPr>
        <p:spPr>
          <a:xfrm>
            <a:off x="317124" y="3152581"/>
            <a:ext cx="2491114" cy="307777"/>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lt1"/>
              </a:buClr>
              <a:buSzPts val="2000"/>
              <a:buFont typeface="Arial"/>
              <a:buNone/>
            </a:pPr>
            <a:r>
              <a:rPr lang="fr-FR" sz="2000" b="1">
                <a:solidFill>
                  <a:schemeClr val="lt1"/>
                </a:solidFill>
                <a:latin typeface="Abril Fatface"/>
                <a:ea typeface="Abril Fatface"/>
                <a:cs typeface="Abril Fatface"/>
                <a:sym typeface="Abril Fatface"/>
              </a:rPr>
              <a:t>C</a:t>
            </a:r>
            <a:r>
              <a:rPr lang="fr-FR" sz="2000" b="1" i="0" u="none" strike="noStrike" cap="none">
                <a:solidFill>
                  <a:schemeClr val="lt1"/>
                </a:solidFill>
                <a:latin typeface="Times New Roman"/>
                <a:ea typeface="Times New Roman"/>
                <a:cs typeface="Times New Roman"/>
                <a:sym typeface="Times New Roman"/>
              </a:rPr>
              <a:t>onclusio</a:t>
            </a:r>
            <a:endParaRPr sz="2000" b="1" i="0" u="none" strike="noStrike" cap="none">
              <a:solidFill>
                <a:schemeClr val="lt1"/>
              </a:solidFill>
              <a:latin typeface="Times New Roman"/>
              <a:ea typeface="Times New Roman"/>
              <a:cs typeface="Times New Roman"/>
              <a:sym typeface="Times New Roman"/>
            </a:endParaRPr>
          </a:p>
        </p:txBody>
      </p:sp>
      <p:grpSp>
        <p:nvGrpSpPr>
          <p:cNvPr id="827" name="Google Shape;827;p16"/>
          <p:cNvGrpSpPr/>
          <p:nvPr/>
        </p:nvGrpSpPr>
        <p:grpSpPr>
          <a:xfrm>
            <a:off x="454065" y="2977298"/>
            <a:ext cx="432452" cy="565523"/>
            <a:chOff x="1982788" y="820738"/>
            <a:chExt cx="1060450" cy="1428750"/>
          </a:xfrm>
        </p:grpSpPr>
        <p:sp>
          <p:nvSpPr>
            <p:cNvPr id="828" name="Google Shape;828;p16"/>
            <p:cNvSpPr/>
            <p:nvPr/>
          </p:nvSpPr>
          <p:spPr>
            <a:xfrm>
              <a:off x="2193926" y="1239838"/>
              <a:ext cx="682625" cy="590550"/>
            </a:xfrm>
            <a:custGeom>
              <a:avLst/>
              <a:gdLst/>
              <a:ahLst/>
              <a:cxnLst/>
              <a:rect l="l" t="t" r="r" b="b"/>
              <a:pathLst>
                <a:path w="180" h="156" extrusionOk="0">
                  <a:moveTo>
                    <a:pt x="170" y="1"/>
                  </a:moveTo>
                  <a:cubicBezTo>
                    <a:pt x="117" y="33"/>
                    <a:pt x="79" y="75"/>
                    <a:pt x="63" y="93"/>
                  </a:cubicBezTo>
                  <a:cubicBezTo>
                    <a:pt x="23" y="62"/>
                    <a:pt x="23" y="62"/>
                    <a:pt x="23" y="62"/>
                  </a:cubicBezTo>
                  <a:cubicBezTo>
                    <a:pt x="22" y="61"/>
                    <a:pt x="0" y="80"/>
                    <a:pt x="1" y="81"/>
                  </a:cubicBezTo>
                  <a:cubicBezTo>
                    <a:pt x="74" y="155"/>
                    <a:pt x="74" y="155"/>
                    <a:pt x="74" y="155"/>
                  </a:cubicBezTo>
                  <a:cubicBezTo>
                    <a:pt x="74" y="155"/>
                    <a:pt x="75" y="156"/>
                    <a:pt x="76" y="156"/>
                  </a:cubicBezTo>
                  <a:cubicBezTo>
                    <a:pt x="76" y="156"/>
                    <a:pt x="76" y="156"/>
                    <a:pt x="76" y="156"/>
                  </a:cubicBezTo>
                  <a:cubicBezTo>
                    <a:pt x="77" y="156"/>
                    <a:pt x="78" y="155"/>
                    <a:pt x="78" y="154"/>
                  </a:cubicBezTo>
                  <a:cubicBezTo>
                    <a:pt x="90" y="124"/>
                    <a:pt x="129" y="61"/>
                    <a:pt x="178" y="16"/>
                  </a:cubicBezTo>
                  <a:cubicBezTo>
                    <a:pt x="179" y="15"/>
                    <a:pt x="180" y="13"/>
                    <a:pt x="179" y="12"/>
                  </a:cubicBezTo>
                  <a:cubicBezTo>
                    <a:pt x="179" y="12"/>
                    <a:pt x="171" y="0"/>
                    <a:pt x="170" y="1"/>
                  </a:cubicBezTo>
                  <a:close/>
                  <a:moveTo>
                    <a:pt x="170" y="1"/>
                  </a:moveTo>
                  <a:cubicBezTo>
                    <a:pt x="170" y="1"/>
                    <a:pt x="170" y="1"/>
                    <a:pt x="170" y="1"/>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829" name="Google Shape;829;p16"/>
            <p:cNvSpPr/>
            <p:nvPr/>
          </p:nvSpPr>
          <p:spPr>
            <a:xfrm>
              <a:off x="1982788" y="820738"/>
              <a:ext cx="1060450" cy="1428750"/>
            </a:xfrm>
            <a:custGeom>
              <a:avLst/>
              <a:gdLst/>
              <a:ahLst/>
              <a:cxnLst/>
              <a:rect l="l" t="t" r="r" b="b"/>
              <a:pathLst>
                <a:path w="280" h="378" extrusionOk="0">
                  <a:moveTo>
                    <a:pt x="274" y="46"/>
                  </a:moveTo>
                  <a:cubicBezTo>
                    <a:pt x="164" y="46"/>
                    <a:pt x="145" y="4"/>
                    <a:pt x="145" y="4"/>
                  </a:cubicBezTo>
                  <a:cubicBezTo>
                    <a:pt x="144" y="2"/>
                    <a:pt x="142" y="0"/>
                    <a:pt x="140" y="0"/>
                  </a:cubicBezTo>
                  <a:cubicBezTo>
                    <a:pt x="140" y="0"/>
                    <a:pt x="140" y="0"/>
                    <a:pt x="140" y="0"/>
                  </a:cubicBezTo>
                  <a:cubicBezTo>
                    <a:pt x="138" y="0"/>
                    <a:pt x="136" y="2"/>
                    <a:pt x="135" y="4"/>
                  </a:cubicBezTo>
                  <a:cubicBezTo>
                    <a:pt x="135" y="4"/>
                    <a:pt x="116" y="46"/>
                    <a:pt x="6" y="46"/>
                  </a:cubicBezTo>
                  <a:cubicBezTo>
                    <a:pt x="3" y="46"/>
                    <a:pt x="0" y="49"/>
                    <a:pt x="0" y="52"/>
                  </a:cubicBezTo>
                  <a:cubicBezTo>
                    <a:pt x="0" y="239"/>
                    <a:pt x="0" y="239"/>
                    <a:pt x="0" y="239"/>
                  </a:cubicBezTo>
                  <a:cubicBezTo>
                    <a:pt x="0" y="316"/>
                    <a:pt x="132" y="375"/>
                    <a:pt x="138" y="377"/>
                  </a:cubicBezTo>
                  <a:cubicBezTo>
                    <a:pt x="139" y="377"/>
                    <a:pt x="139" y="378"/>
                    <a:pt x="140" y="378"/>
                  </a:cubicBezTo>
                  <a:cubicBezTo>
                    <a:pt x="141" y="378"/>
                    <a:pt x="142" y="377"/>
                    <a:pt x="142" y="377"/>
                  </a:cubicBezTo>
                  <a:cubicBezTo>
                    <a:pt x="148" y="375"/>
                    <a:pt x="280" y="316"/>
                    <a:pt x="280" y="239"/>
                  </a:cubicBezTo>
                  <a:cubicBezTo>
                    <a:pt x="280" y="52"/>
                    <a:pt x="280" y="52"/>
                    <a:pt x="280" y="52"/>
                  </a:cubicBezTo>
                  <a:cubicBezTo>
                    <a:pt x="280" y="49"/>
                    <a:pt x="277" y="46"/>
                    <a:pt x="274" y="46"/>
                  </a:cubicBezTo>
                  <a:close/>
                  <a:moveTo>
                    <a:pt x="249" y="228"/>
                  </a:moveTo>
                  <a:cubicBezTo>
                    <a:pt x="249" y="288"/>
                    <a:pt x="146" y="334"/>
                    <a:pt x="142" y="336"/>
                  </a:cubicBezTo>
                  <a:cubicBezTo>
                    <a:pt x="141" y="337"/>
                    <a:pt x="141" y="337"/>
                    <a:pt x="140" y="337"/>
                  </a:cubicBezTo>
                  <a:cubicBezTo>
                    <a:pt x="139" y="337"/>
                    <a:pt x="139" y="337"/>
                    <a:pt x="138" y="336"/>
                  </a:cubicBezTo>
                  <a:cubicBezTo>
                    <a:pt x="134" y="334"/>
                    <a:pt x="31" y="288"/>
                    <a:pt x="31" y="228"/>
                  </a:cubicBezTo>
                  <a:cubicBezTo>
                    <a:pt x="31" y="81"/>
                    <a:pt x="31" y="81"/>
                    <a:pt x="31" y="81"/>
                  </a:cubicBezTo>
                  <a:cubicBezTo>
                    <a:pt x="31" y="79"/>
                    <a:pt x="33" y="77"/>
                    <a:pt x="35" y="77"/>
                  </a:cubicBezTo>
                  <a:cubicBezTo>
                    <a:pt x="121" y="77"/>
                    <a:pt x="136" y="44"/>
                    <a:pt x="136" y="44"/>
                  </a:cubicBezTo>
                  <a:cubicBezTo>
                    <a:pt x="137" y="42"/>
                    <a:pt x="138" y="41"/>
                    <a:pt x="140" y="41"/>
                  </a:cubicBezTo>
                  <a:cubicBezTo>
                    <a:pt x="140" y="41"/>
                    <a:pt x="140" y="41"/>
                    <a:pt x="140" y="41"/>
                  </a:cubicBezTo>
                  <a:cubicBezTo>
                    <a:pt x="142" y="41"/>
                    <a:pt x="143" y="42"/>
                    <a:pt x="144" y="44"/>
                  </a:cubicBezTo>
                  <a:cubicBezTo>
                    <a:pt x="144" y="44"/>
                    <a:pt x="159" y="77"/>
                    <a:pt x="245" y="77"/>
                  </a:cubicBezTo>
                  <a:cubicBezTo>
                    <a:pt x="247" y="77"/>
                    <a:pt x="249" y="79"/>
                    <a:pt x="249" y="81"/>
                  </a:cubicBezTo>
                  <a:lnTo>
                    <a:pt x="249" y="228"/>
                  </a:lnTo>
                  <a:close/>
                  <a:moveTo>
                    <a:pt x="249" y="228"/>
                  </a:moveTo>
                  <a:cubicBezTo>
                    <a:pt x="249" y="228"/>
                    <a:pt x="249" y="228"/>
                    <a:pt x="249" y="228"/>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grpSp>
      <p:sp>
        <p:nvSpPr>
          <p:cNvPr id="830" name="Google Shape;830;p16"/>
          <p:cNvSpPr txBox="1"/>
          <p:nvPr/>
        </p:nvSpPr>
        <p:spPr>
          <a:xfrm>
            <a:off x="889310" y="3076468"/>
            <a:ext cx="1655113" cy="369332"/>
          </a:xfrm>
          <a:prstGeom prst="rect">
            <a:avLst/>
          </a:prstGeom>
          <a:solidFill>
            <a:srgbClr val="E36C09"/>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lt1"/>
              </a:buClr>
              <a:buSzPts val="2400"/>
              <a:buFont typeface="Arial"/>
              <a:buNone/>
            </a:pPr>
            <a:r>
              <a:rPr lang="fr-FR" sz="2400" b="1" i="0" u="none" strike="noStrike" cap="none">
                <a:solidFill>
                  <a:schemeClr val="lt1"/>
                </a:solidFill>
                <a:latin typeface="Times New Roman"/>
                <a:ea typeface="Times New Roman"/>
                <a:cs typeface="Times New Roman"/>
                <a:sym typeface="Times New Roman"/>
              </a:rPr>
              <a:t>Conclusion</a:t>
            </a:r>
            <a:endParaRPr/>
          </a:p>
        </p:txBody>
      </p:sp>
      <p:sp>
        <p:nvSpPr>
          <p:cNvPr id="831" name="Google Shape;831;p16"/>
          <p:cNvSpPr/>
          <p:nvPr/>
        </p:nvSpPr>
        <p:spPr>
          <a:xfrm>
            <a:off x="-72082" y="17687"/>
            <a:ext cx="2088232" cy="619019"/>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832" name="Google Shape;832;p16"/>
          <p:cNvSpPr/>
          <p:nvPr/>
        </p:nvSpPr>
        <p:spPr>
          <a:xfrm>
            <a:off x="1728118" y="17687"/>
            <a:ext cx="230425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833" name="Google Shape;833;p16" descr="L'orge (Hordeum vulgare)"/>
          <p:cNvSpPr/>
          <p:nvPr/>
        </p:nvSpPr>
        <p:spPr>
          <a:xfrm>
            <a:off x="155575" y="-171400"/>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4" name="Google Shape;834;p16"/>
          <p:cNvSpPr/>
          <p:nvPr/>
        </p:nvSpPr>
        <p:spPr>
          <a:xfrm>
            <a:off x="3744342" y="17687"/>
            <a:ext cx="227283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MÉTHODOLOGIE</a:t>
            </a:r>
            <a:endParaRPr/>
          </a:p>
        </p:txBody>
      </p:sp>
      <p:sp>
        <p:nvSpPr>
          <p:cNvPr id="835" name="Google Shape;835;p16"/>
          <p:cNvSpPr/>
          <p:nvPr/>
        </p:nvSpPr>
        <p:spPr>
          <a:xfrm>
            <a:off x="5729944" y="17687"/>
            <a:ext cx="240688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i="0" u="none" strike="noStrike" cap="none">
                <a:solidFill>
                  <a:srgbClr val="295F2D"/>
                </a:solidFill>
                <a:latin typeface="Bookman Old Style"/>
                <a:ea typeface="Bookman Old Style"/>
                <a:cs typeface="Bookman Old Style"/>
                <a:sym typeface="Bookman Old Style"/>
              </a:rPr>
              <a:t>APPLICATION : résultats et analyse </a:t>
            </a:r>
            <a:endParaRPr sz="1100" b="1" i="0" u="none" strike="noStrike" cap="none">
              <a:solidFill>
                <a:srgbClr val="295F2D"/>
              </a:solidFill>
              <a:latin typeface="Bookman Old Style"/>
              <a:ea typeface="Bookman Old Style"/>
              <a:cs typeface="Bookman Old Style"/>
              <a:sym typeface="Bookman Old Style"/>
            </a:endParaRPr>
          </a:p>
        </p:txBody>
      </p:sp>
      <p:sp>
        <p:nvSpPr>
          <p:cNvPr id="836" name="Google Shape;836;p16"/>
          <p:cNvSpPr/>
          <p:nvPr/>
        </p:nvSpPr>
        <p:spPr>
          <a:xfrm>
            <a:off x="10009038" y="17687"/>
            <a:ext cx="2232248"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sz="1400" b="1">
                <a:solidFill>
                  <a:srgbClr val="295F2D"/>
                </a:solidFill>
                <a:latin typeface="Bookman Old Style"/>
                <a:ea typeface="Bookman Old Style"/>
                <a:cs typeface="Bookman Old Style"/>
                <a:sym typeface="Bookman Old Style"/>
              </a:rPr>
              <a:t>Conclusion </a:t>
            </a:r>
            <a:endParaRPr sz="1400" b="1" i="0" u="none" strike="noStrike" cap="none">
              <a:solidFill>
                <a:srgbClr val="295F2D"/>
              </a:solidFill>
              <a:latin typeface="Bookman Old Style"/>
              <a:ea typeface="Bookman Old Style"/>
              <a:cs typeface="Bookman Old Style"/>
              <a:sym typeface="Bookman Old Style"/>
            </a:endParaRPr>
          </a:p>
        </p:txBody>
      </p:sp>
      <p:sp>
        <p:nvSpPr>
          <p:cNvPr id="837" name="Google Shape;837;p16"/>
          <p:cNvSpPr/>
          <p:nvPr/>
        </p:nvSpPr>
        <p:spPr>
          <a:xfrm>
            <a:off x="7862795" y="17687"/>
            <a:ext cx="243427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ctr" rtl="1">
              <a:spcBef>
                <a:spcPts val="0"/>
              </a:spcBef>
              <a:spcAft>
                <a:spcPts val="0"/>
              </a:spcAft>
              <a:buNone/>
            </a:pPr>
            <a:r>
              <a:rPr lang="fr-FR" sz="1100" b="1" i="0" u="none" strike="noStrike" cap="none">
                <a:solidFill>
                  <a:srgbClr val="295F2D"/>
                </a:solidFill>
                <a:latin typeface="Bookman Old Style"/>
                <a:ea typeface="Bookman Old Style"/>
                <a:cs typeface="Bookman Old Style"/>
                <a:sym typeface="Bookman Old Style"/>
              </a:rPr>
              <a:t> Partie II</a:t>
            </a:r>
            <a:endParaRPr sz="1100" b="1" i="0" u="none" strike="noStrike" cap="none">
              <a:solidFill>
                <a:srgbClr val="295F2D"/>
              </a:solidFill>
              <a:latin typeface="Bookman Old Style"/>
              <a:ea typeface="Bookman Old Style"/>
              <a:cs typeface="Bookman Old Style"/>
              <a:sym typeface="Bookman Old Style"/>
            </a:endParaRPr>
          </a:p>
        </p:txBody>
      </p:sp>
      <p:sp>
        <p:nvSpPr>
          <p:cNvPr id="838" name="Google Shape;838;p16"/>
          <p:cNvSpPr/>
          <p:nvPr/>
        </p:nvSpPr>
        <p:spPr>
          <a:xfrm>
            <a:off x="9928661" y="30944"/>
            <a:ext cx="2393001" cy="589966"/>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sp>
        <p:nvSpPr>
          <p:cNvPr id="839" name="Google Shape;839;p16"/>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28</a:t>
            </a:fld>
            <a:endParaRPr/>
          </a:p>
        </p:txBody>
      </p:sp>
      <p:sp>
        <p:nvSpPr>
          <p:cNvPr id="840" name="Google Shape;840;p16"/>
          <p:cNvSpPr txBox="1"/>
          <p:nvPr/>
        </p:nvSpPr>
        <p:spPr>
          <a:xfrm>
            <a:off x="3621702" y="2080750"/>
            <a:ext cx="7614900" cy="270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FR" sz="1700"/>
              <a:t>    L’étude de l’émergence d’une nouvelle ville en utilisant la télédétection et SIG propose des possibilités très puissantes. Cependant, les résultats peuvent dévier rapidement de la réalité si les choix d’analyse, d’interprétation et de modélisation ne sont pas raisonnés.</a:t>
            </a:r>
            <a:endParaRPr sz="1700"/>
          </a:p>
          <a:p>
            <a:pPr marL="0" lvl="0" indent="0" algn="l" rtl="0">
              <a:lnSpc>
                <a:spcPct val="115000"/>
              </a:lnSpc>
              <a:spcBef>
                <a:spcPts val="1200"/>
              </a:spcBef>
              <a:spcAft>
                <a:spcPts val="1200"/>
              </a:spcAft>
              <a:buNone/>
            </a:pPr>
            <a:r>
              <a:rPr lang="fr-FR" sz="1700"/>
              <a:t>    Les variables géographiques doivent impérativement être complétées par d’autres informations thématiques corrélées au phénomène étudié afin de bénéficier des outils SIG au maximum. Dans le cas contraire, les analyses ne sont pas pertinentes.</a:t>
            </a:r>
            <a:r>
              <a:rPr lang="fr-F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22"/>
                                        </p:tgtEl>
                                        <p:attrNameLst>
                                          <p:attrName>style.visibility</p:attrName>
                                        </p:attrNameLst>
                                      </p:cBhvr>
                                      <p:to>
                                        <p:strVal val="visible"/>
                                      </p:to>
                                    </p:set>
                                    <p:animEffect transition="in" filter="fade">
                                      <p:cBhvr>
                                        <p:cTn id="7" dur="1000"/>
                                        <p:tgtEl>
                                          <p:spTgt spid="822"/>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823"/>
                                        </p:tgtEl>
                                        <p:attrNameLst>
                                          <p:attrName>style.visibility</p:attrName>
                                        </p:attrNameLst>
                                      </p:cBhvr>
                                      <p:to>
                                        <p:strVal val="visible"/>
                                      </p:to>
                                    </p:set>
                                    <p:anim calcmode="lin" valueType="num">
                                      <p:cBhvr additive="base">
                                        <p:cTn id="11" dur="500"/>
                                        <p:tgtEl>
                                          <p:spTgt spid="823"/>
                                        </p:tgtEl>
                                        <p:attrNameLst>
                                          <p:attrName>ppt_w</p:attrName>
                                        </p:attrNameLst>
                                      </p:cBhvr>
                                      <p:tavLst>
                                        <p:tav tm="0">
                                          <p:val>
                                            <p:strVal val="0"/>
                                          </p:val>
                                        </p:tav>
                                        <p:tav tm="100000">
                                          <p:val>
                                            <p:strVal val="#ppt_w"/>
                                          </p:val>
                                        </p:tav>
                                      </p:tavLst>
                                    </p:anim>
                                    <p:anim calcmode="lin" valueType="num">
                                      <p:cBhvr additive="base">
                                        <p:cTn id="12" dur="500"/>
                                        <p:tgtEl>
                                          <p:spTgt spid="823"/>
                                        </p:tgtEl>
                                        <p:attrNameLst>
                                          <p:attrName>ppt_h</p:attrName>
                                        </p:attrNameLst>
                                      </p:cBhvr>
                                      <p:tavLst>
                                        <p:tav tm="0">
                                          <p:val>
                                            <p:strVal val="0"/>
                                          </p:val>
                                        </p:tav>
                                        <p:tav tm="100000">
                                          <p:val>
                                            <p:strVal val="#ppt_h"/>
                                          </p:val>
                                        </p:tav>
                                      </p:tavLst>
                                    </p:anim>
                                  </p:childTnLst>
                                </p:cTn>
                              </p:par>
                            </p:childTnLst>
                          </p:cTn>
                        </p:par>
                        <p:par>
                          <p:cTn id="13" fill="hold">
                            <p:stCondLst>
                              <p:cond delay="1500"/>
                            </p:stCondLst>
                            <p:childTnLst>
                              <p:par>
                                <p:cTn id="14" presetID="23" presetClass="entr" presetSubtype="16" fill="hold" nodeType="afterEffect">
                                  <p:stCondLst>
                                    <p:cond delay="0"/>
                                  </p:stCondLst>
                                  <p:childTnLst>
                                    <p:set>
                                      <p:cBhvr>
                                        <p:cTn id="15" dur="1" fill="hold">
                                          <p:stCondLst>
                                            <p:cond delay="0"/>
                                          </p:stCondLst>
                                        </p:cTn>
                                        <p:tgtEl>
                                          <p:spTgt spid="826"/>
                                        </p:tgtEl>
                                        <p:attrNameLst>
                                          <p:attrName>style.visibility</p:attrName>
                                        </p:attrNameLst>
                                      </p:cBhvr>
                                      <p:to>
                                        <p:strVal val="visible"/>
                                      </p:to>
                                    </p:set>
                                    <p:anim calcmode="lin" valueType="num">
                                      <p:cBhvr additive="base">
                                        <p:cTn id="16" dur="500"/>
                                        <p:tgtEl>
                                          <p:spTgt spid="826"/>
                                        </p:tgtEl>
                                        <p:attrNameLst>
                                          <p:attrName>ppt_w</p:attrName>
                                        </p:attrNameLst>
                                      </p:cBhvr>
                                      <p:tavLst>
                                        <p:tav tm="0">
                                          <p:val>
                                            <p:strVal val="0"/>
                                          </p:val>
                                        </p:tav>
                                        <p:tav tm="100000">
                                          <p:val>
                                            <p:strVal val="#ppt_w"/>
                                          </p:val>
                                        </p:tav>
                                      </p:tavLst>
                                    </p:anim>
                                    <p:anim calcmode="lin" valueType="num">
                                      <p:cBhvr additive="base">
                                        <p:cTn id="17" dur="500"/>
                                        <p:tgtEl>
                                          <p:spTgt spid="826"/>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830"/>
                                        </p:tgtEl>
                                        <p:attrNameLst>
                                          <p:attrName>style.visibility</p:attrName>
                                        </p:attrNameLst>
                                      </p:cBhvr>
                                      <p:to>
                                        <p:strVal val="visible"/>
                                      </p:to>
                                    </p:set>
                                    <p:anim calcmode="lin" valueType="num">
                                      <p:cBhvr additive="base">
                                        <p:cTn id="20" dur="500"/>
                                        <p:tgtEl>
                                          <p:spTgt spid="830"/>
                                        </p:tgtEl>
                                        <p:attrNameLst>
                                          <p:attrName>ppt_w</p:attrName>
                                        </p:attrNameLst>
                                      </p:cBhvr>
                                      <p:tavLst>
                                        <p:tav tm="0">
                                          <p:val>
                                            <p:strVal val="0"/>
                                          </p:val>
                                        </p:tav>
                                        <p:tav tm="100000">
                                          <p:val>
                                            <p:strVal val="#ppt_w"/>
                                          </p:val>
                                        </p:tav>
                                      </p:tavLst>
                                    </p:anim>
                                    <p:anim calcmode="lin" valueType="num">
                                      <p:cBhvr additive="base">
                                        <p:cTn id="21" dur="500"/>
                                        <p:tgtEl>
                                          <p:spTgt spid="830"/>
                                        </p:tgtEl>
                                        <p:attrNameLst>
                                          <p:attrName>ppt_h</p:attrName>
                                        </p:attrNameLst>
                                      </p:cBhvr>
                                      <p:tavLst>
                                        <p:tav tm="0">
                                          <p:val>
                                            <p:str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827"/>
                                        </p:tgtEl>
                                        <p:attrNameLst>
                                          <p:attrName>style.visibility</p:attrName>
                                        </p:attrNameLst>
                                      </p:cBhvr>
                                      <p:to>
                                        <p:strVal val="visible"/>
                                      </p:to>
                                    </p:set>
                                    <p:anim calcmode="lin" valueType="num">
                                      <p:cBhvr additive="base">
                                        <p:cTn id="24" dur="500"/>
                                        <p:tgtEl>
                                          <p:spTgt spid="827"/>
                                        </p:tgtEl>
                                        <p:attrNameLst>
                                          <p:attrName>ppt_w</p:attrName>
                                        </p:attrNameLst>
                                      </p:cBhvr>
                                      <p:tavLst>
                                        <p:tav tm="0">
                                          <p:val>
                                            <p:strVal val="0"/>
                                          </p:val>
                                        </p:tav>
                                        <p:tav tm="100000">
                                          <p:val>
                                            <p:strVal val="#ppt_w"/>
                                          </p:val>
                                        </p:tav>
                                      </p:tavLst>
                                    </p:anim>
                                    <p:anim calcmode="lin" valueType="num">
                                      <p:cBhvr additive="base">
                                        <p:cTn id="25" dur="500"/>
                                        <p:tgtEl>
                                          <p:spTgt spid="82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cxnSp>
        <p:nvCxnSpPr>
          <p:cNvPr id="185" name="Google Shape;185;p3"/>
          <p:cNvCxnSpPr/>
          <p:nvPr/>
        </p:nvCxnSpPr>
        <p:spPr>
          <a:xfrm rot="10800000" flipH="1">
            <a:off x="-13924" y="6093296"/>
            <a:ext cx="12241213" cy="14000"/>
          </a:xfrm>
          <a:prstGeom prst="straightConnector1">
            <a:avLst/>
          </a:prstGeom>
          <a:noFill/>
          <a:ln w="38100" cap="flat" cmpd="sng">
            <a:solidFill>
              <a:schemeClr val="dk2"/>
            </a:solidFill>
            <a:prstDash val="solid"/>
            <a:round/>
            <a:headEnd type="none" w="sm" len="sm"/>
            <a:tailEnd type="none" w="sm" len="sm"/>
          </a:ln>
          <a:effectLst>
            <a:outerShdw blurRad="40000" dist="23000" dir="5400000" rotWithShape="0">
              <a:srgbClr val="000000">
                <a:alpha val="34901"/>
              </a:srgbClr>
            </a:outerShdw>
          </a:effectLst>
        </p:spPr>
      </p:cxnSp>
      <p:pic>
        <p:nvPicPr>
          <p:cNvPr id="186" name="Google Shape;186;p3"/>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187" name="Google Shape;187;p3"/>
          <p:cNvSpPr/>
          <p:nvPr/>
        </p:nvSpPr>
        <p:spPr>
          <a:xfrm>
            <a:off x="-72082" y="17687"/>
            <a:ext cx="2088232" cy="619019"/>
          </a:xfrm>
          <a:prstGeom prst="chevron">
            <a:avLst>
              <a:gd name="adj" fmla="val 50000"/>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188" name="Google Shape;188;p3"/>
          <p:cNvSpPr/>
          <p:nvPr/>
        </p:nvSpPr>
        <p:spPr>
          <a:xfrm>
            <a:off x="1728118" y="17687"/>
            <a:ext cx="2304256" cy="619107"/>
          </a:xfrm>
          <a:prstGeom prst="chevron">
            <a:avLst>
              <a:gd name="adj" fmla="val 50000"/>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189" name="Google Shape;189;p3" descr="L'orge (Hordeum vulgare)"/>
          <p:cNvSpPr/>
          <p:nvPr/>
        </p:nvSpPr>
        <p:spPr>
          <a:xfrm>
            <a:off x="155575" y="-171400"/>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3"/>
          <p:cNvSpPr txBox="1"/>
          <p:nvPr/>
        </p:nvSpPr>
        <p:spPr>
          <a:xfrm>
            <a:off x="9801371" y="5799519"/>
            <a:ext cx="431999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1" name="Google Shape;191;p3"/>
          <p:cNvSpPr/>
          <p:nvPr/>
        </p:nvSpPr>
        <p:spPr>
          <a:xfrm>
            <a:off x="3744742" y="17687"/>
            <a:ext cx="2272835" cy="619107"/>
          </a:xfrm>
          <a:prstGeom prst="chevron">
            <a:avLst>
              <a:gd name="adj" fmla="val 50000"/>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192" name="Google Shape;192;p3"/>
          <p:cNvSpPr/>
          <p:nvPr/>
        </p:nvSpPr>
        <p:spPr>
          <a:xfrm>
            <a:off x="5729944" y="17687"/>
            <a:ext cx="2406886" cy="619107"/>
          </a:xfrm>
          <a:prstGeom prst="chevron">
            <a:avLst>
              <a:gd name="adj" fmla="val 50000"/>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i="0" u="none" strike="noStrike" cap="none">
                <a:solidFill>
                  <a:srgbClr val="295F2D"/>
                </a:solidFill>
                <a:latin typeface="Bookman Old Style"/>
                <a:ea typeface="Bookman Old Style"/>
                <a:cs typeface="Bookman Old Style"/>
                <a:sym typeface="Bookman Old Style"/>
              </a:rPr>
              <a:t>Partie I</a:t>
            </a:r>
            <a:endParaRPr/>
          </a:p>
        </p:txBody>
      </p:sp>
      <p:sp>
        <p:nvSpPr>
          <p:cNvPr id="193" name="Google Shape;193;p3"/>
          <p:cNvSpPr/>
          <p:nvPr/>
        </p:nvSpPr>
        <p:spPr>
          <a:xfrm>
            <a:off x="10009038" y="17687"/>
            <a:ext cx="2232248" cy="619107"/>
          </a:xfrm>
          <a:prstGeom prst="chevron">
            <a:avLst>
              <a:gd name="adj" fmla="val 50000"/>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sz="1400" b="1">
                <a:solidFill>
                  <a:srgbClr val="295F2D"/>
                </a:solidFill>
                <a:latin typeface="Bookman Old Style"/>
                <a:ea typeface="Bookman Old Style"/>
                <a:cs typeface="Bookman Old Style"/>
                <a:sym typeface="Bookman Old Style"/>
              </a:rPr>
              <a:t>Conclusion </a:t>
            </a:r>
            <a:endParaRPr sz="1400" b="1" i="0" u="none" strike="noStrike" cap="none">
              <a:solidFill>
                <a:srgbClr val="295F2D"/>
              </a:solidFill>
              <a:latin typeface="Bookman Old Style"/>
              <a:ea typeface="Bookman Old Style"/>
              <a:cs typeface="Bookman Old Style"/>
              <a:sym typeface="Bookman Old Style"/>
            </a:endParaRPr>
          </a:p>
        </p:txBody>
      </p:sp>
      <p:sp>
        <p:nvSpPr>
          <p:cNvPr id="194" name="Google Shape;194;p3"/>
          <p:cNvSpPr/>
          <p:nvPr/>
        </p:nvSpPr>
        <p:spPr>
          <a:xfrm>
            <a:off x="7855797" y="17687"/>
            <a:ext cx="2434275" cy="619107"/>
          </a:xfrm>
          <a:prstGeom prst="chevron">
            <a:avLst>
              <a:gd name="adj" fmla="val 50000"/>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a:t>
            </a:r>
            <a:endParaRPr sz="1100" b="1" i="0" u="none" strike="noStrike" cap="none">
              <a:solidFill>
                <a:srgbClr val="295F2D"/>
              </a:solidFill>
              <a:latin typeface="Bookman Old Style"/>
              <a:ea typeface="Bookman Old Style"/>
              <a:cs typeface="Bookman Old Style"/>
              <a:sym typeface="Bookman Old Style"/>
            </a:endParaRPr>
          </a:p>
        </p:txBody>
      </p:sp>
      <p:sp>
        <p:nvSpPr>
          <p:cNvPr id="195" name="Google Shape;195;p3"/>
          <p:cNvSpPr/>
          <p:nvPr/>
        </p:nvSpPr>
        <p:spPr>
          <a:xfrm>
            <a:off x="-43003" y="27505"/>
            <a:ext cx="2030074" cy="589966"/>
          </a:xfrm>
          <a:prstGeom prst="chevron">
            <a:avLst>
              <a:gd name="adj" fmla="val 50000"/>
            </a:avLst>
          </a:prstGeom>
          <a:noFill/>
          <a:ln w="76200" cap="flat" cmpd="sng">
            <a:solidFill>
              <a:srgbClr val="E36C0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sp>
        <p:nvSpPr>
          <p:cNvPr id="196" name="Google Shape;196;p3"/>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a:t>
            </a:fld>
            <a:endParaRPr/>
          </a:p>
        </p:txBody>
      </p:sp>
      <p:sp>
        <p:nvSpPr>
          <p:cNvPr id="197" name="Google Shape;197;p3"/>
          <p:cNvSpPr txBox="1"/>
          <p:nvPr/>
        </p:nvSpPr>
        <p:spPr>
          <a:xfrm>
            <a:off x="899002" y="1133238"/>
            <a:ext cx="10444800" cy="895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800"/>
              </a:spcAft>
              <a:buNone/>
            </a:pPr>
            <a:r>
              <a:rPr lang="fr-FR"/>
              <a:t>L’une des mesures prises pour alléger la pression démographique et conduire à une organisation plus optimale de la ville marocaine dans son espace géographique est la création de « ville nouvelle » ce qui nécessite son encadrement, son suivie lors de sa croissance parce qu’elle est généralement un endroit susceptible d’avoir des mutations géospatiales rapides.</a:t>
            </a:r>
            <a:endParaRPr/>
          </a:p>
        </p:txBody>
      </p:sp>
      <p:sp>
        <p:nvSpPr>
          <p:cNvPr id="198" name="Google Shape;198;p3"/>
          <p:cNvSpPr txBox="1"/>
          <p:nvPr/>
        </p:nvSpPr>
        <p:spPr>
          <a:xfrm>
            <a:off x="6017575" y="2956100"/>
            <a:ext cx="5809500" cy="139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fr-FR"/>
              <a:t>Le Maroc est un pays en plein développement à tous les niveaux. Ce qui explique le dynamise qu’il connait dans le secteur de l’habitat. Ce secteur été marqué ces dernières années par la naissance de plusieurs nouvelles villes (TAMSNA.TAMSLOUHT...) et l’apparition de plusieurs quartiers a l’intérieur des villes existantes.</a:t>
            </a:r>
            <a:endParaRPr/>
          </a:p>
        </p:txBody>
      </p:sp>
      <p:pic>
        <p:nvPicPr>
          <p:cNvPr id="199" name="Google Shape;199;p3"/>
          <p:cNvPicPr preferRelativeResize="0"/>
          <p:nvPr/>
        </p:nvPicPr>
        <p:blipFill>
          <a:blip r:embed="rId4">
            <a:alphaModFix/>
          </a:blip>
          <a:stretch>
            <a:fillRect/>
          </a:stretch>
        </p:blipFill>
        <p:spPr>
          <a:xfrm>
            <a:off x="1455425" y="2204075"/>
            <a:ext cx="3699777" cy="3221396"/>
          </a:xfrm>
          <a:prstGeom prst="rect">
            <a:avLst/>
          </a:prstGeom>
          <a:noFill/>
          <a:ln>
            <a:noFill/>
          </a:ln>
        </p:spPr>
      </p:pic>
      <p:sp>
        <p:nvSpPr>
          <p:cNvPr id="200" name="Google Shape;200;p3"/>
          <p:cNvSpPr txBox="1"/>
          <p:nvPr/>
        </p:nvSpPr>
        <p:spPr>
          <a:xfrm>
            <a:off x="1987063" y="55747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200">
                <a:solidFill>
                  <a:schemeClr val="dk1"/>
                </a:solidFill>
                <a:latin typeface="Times New Roman"/>
                <a:ea typeface="Times New Roman"/>
                <a:cs typeface="Times New Roman"/>
                <a:sym typeface="Times New Roman"/>
              </a:rPr>
              <a:t>La zone d'étude ( TAMESSNA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cxnSp>
        <p:nvCxnSpPr>
          <p:cNvPr id="206" name="Google Shape;206;p4"/>
          <p:cNvCxnSpPr/>
          <p:nvPr/>
        </p:nvCxnSpPr>
        <p:spPr>
          <a:xfrm rot="10800000" flipH="1">
            <a:off x="-13924" y="6093296"/>
            <a:ext cx="12241213" cy="14000"/>
          </a:xfrm>
          <a:prstGeom prst="straightConnector1">
            <a:avLst/>
          </a:prstGeom>
          <a:noFill/>
          <a:ln w="38100" cap="flat" cmpd="sng">
            <a:solidFill>
              <a:schemeClr val="dk2"/>
            </a:solidFill>
            <a:prstDash val="solid"/>
            <a:round/>
            <a:headEnd type="none" w="sm" len="sm"/>
            <a:tailEnd type="none" w="sm" len="sm"/>
          </a:ln>
          <a:effectLst>
            <a:outerShdw blurRad="40000" dist="23000" dir="5400000" rotWithShape="0">
              <a:srgbClr val="000000">
                <a:alpha val="34901"/>
              </a:srgbClr>
            </a:outerShdw>
          </a:effectLst>
        </p:spPr>
      </p:cxnSp>
      <p:pic>
        <p:nvPicPr>
          <p:cNvPr id="207" name="Google Shape;207;p4"/>
          <p:cNvPicPr preferRelativeResize="0"/>
          <p:nvPr/>
        </p:nvPicPr>
        <p:blipFill rotWithShape="1">
          <a:blip r:embed="rId3">
            <a:alphaModFix/>
          </a:blip>
          <a:srcRect/>
          <a:stretch/>
        </p:blipFill>
        <p:spPr>
          <a:xfrm>
            <a:off x="88578" y="6221723"/>
            <a:ext cx="587610" cy="552095"/>
          </a:xfrm>
          <a:prstGeom prst="rect">
            <a:avLst/>
          </a:prstGeom>
          <a:noFill/>
          <a:ln>
            <a:noFill/>
          </a:ln>
        </p:spPr>
      </p:pic>
      <p:cxnSp>
        <p:nvCxnSpPr>
          <p:cNvPr id="208" name="Google Shape;208;p4"/>
          <p:cNvCxnSpPr/>
          <p:nvPr/>
        </p:nvCxnSpPr>
        <p:spPr>
          <a:xfrm>
            <a:off x="182339" y="1523914"/>
            <a:ext cx="7122" cy="3831683"/>
          </a:xfrm>
          <a:prstGeom prst="straightConnector1">
            <a:avLst/>
          </a:prstGeom>
          <a:noFill/>
          <a:ln w="76200" cap="flat" cmpd="dbl">
            <a:solidFill>
              <a:schemeClr val="accent3"/>
            </a:solidFill>
            <a:prstDash val="solid"/>
            <a:round/>
            <a:headEnd type="none" w="med" len="med"/>
            <a:tailEnd type="none" w="med" len="med"/>
          </a:ln>
        </p:spPr>
      </p:cxnSp>
      <p:sp>
        <p:nvSpPr>
          <p:cNvPr id="209" name="Google Shape;209;p4"/>
          <p:cNvSpPr/>
          <p:nvPr/>
        </p:nvSpPr>
        <p:spPr>
          <a:xfrm>
            <a:off x="328077" y="1997135"/>
            <a:ext cx="1660535" cy="798651"/>
          </a:xfrm>
          <a:prstGeom prst="roundRect">
            <a:avLst>
              <a:gd name="adj" fmla="val 16667"/>
            </a:avLst>
          </a:prstGeom>
          <a:solidFill>
            <a:srgbClr val="974806"/>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FFE67C"/>
                </a:solidFill>
                <a:latin typeface="Bookman Old Style"/>
                <a:ea typeface="Bookman Old Style"/>
                <a:cs typeface="Bookman Old Style"/>
                <a:sym typeface="Bookman Old Style"/>
              </a:rPr>
              <a:t> Problématique</a:t>
            </a:r>
            <a:endParaRPr/>
          </a:p>
        </p:txBody>
      </p:sp>
      <p:sp>
        <p:nvSpPr>
          <p:cNvPr id="210" name="Google Shape;210;p4"/>
          <p:cNvSpPr/>
          <p:nvPr/>
        </p:nvSpPr>
        <p:spPr>
          <a:xfrm>
            <a:off x="328077" y="3889504"/>
            <a:ext cx="1667813" cy="710749"/>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FFE67C"/>
                </a:solidFill>
                <a:latin typeface="Bookman Old Style"/>
                <a:ea typeface="Bookman Old Style"/>
                <a:cs typeface="Bookman Old Style"/>
                <a:sym typeface="Bookman Old Style"/>
              </a:rPr>
              <a:t>Objectifs</a:t>
            </a:r>
            <a:endParaRPr/>
          </a:p>
        </p:txBody>
      </p:sp>
      <p:cxnSp>
        <p:nvCxnSpPr>
          <p:cNvPr id="211" name="Google Shape;211;p4"/>
          <p:cNvCxnSpPr/>
          <p:nvPr/>
        </p:nvCxnSpPr>
        <p:spPr>
          <a:xfrm>
            <a:off x="2160166" y="1000125"/>
            <a:ext cx="0" cy="4718287"/>
          </a:xfrm>
          <a:prstGeom prst="straightConnector1">
            <a:avLst/>
          </a:prstGeom>
          <a:noFill/>
          <a:ln w="25400" cap="flat" cmpd="sng">
            <a:solidFill>
              <a:srgbClr val="9FC3FF"/>
            </a:solidFill>
            <a:prstDash val="solid"/>
            <a:round/>
            <a:headEnd type="none" w="sm" len="sm"/>
            <a:tailEnd type="none" w="sm" len="sm"/>
          </a:ln>
          <a:effectLst>
            <a:outerShdw blurRad="40000" dist="20000" dir="5400000" rotWithShape="0">
              <a:srgbClr val="000000">
                <a:alpha val="37647"/>
              </a:srgbClr>
            </a:outerShdw>
          </a:effectLst>
        </p:spPr>
      </p:cxnSp>
      <p:sp>
        <p:nvSpPr>
          <p:cNvPr id="212" name="Google Shape;212;p4"/>
          <p:cNvSpPr txBox="1"/>
          <p:nvPr/>
        </p:nvSpPr>
        <p:spPr>
          <a:xfrm>
            <a:off x="9801371" y="5799519"/>
            <a:ext cx="431999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3" name="Google Shape;213;p4"/>
          <p:cNvSpPr/>
          <p:nvPr/>
        </p:nvSpPr>
        <p:spPr>
          <a:xfrm>
            <a:off x="-72082" y="17687"/>
            <a:ext cx="2088232" cy="619019"/>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214" name="Google Shape;214;p4"/>
          <p:cNvSpPr/>
          <p:nvPr/>
        </p:nvSpPr>
        <p:spPr>
          <a:xfrm>
            <a:off x="1728118" y="17687"/>
            <a:ext cx="230425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cxnSp>
        <p:nvCxnSpPr>
          <p:cNvPr id="215" name="Google Shape;215;p4"/>
          <p:cNvCxnSpPr/>
          <p:nvPr/>
        </p:nvCxnSpPr>
        <p:spPr>
          <a:xfrm>
            <a:off x="2142195" y="1000125"/>
            <a:ext cx="9583905" cy="0"/>
          </a:xfrm>
          <a:prstGeom prst="straightConnector1">
            <a:avLst/>
          </a:prstGeom>
          <a:noFill/>
          <a:ln w="25400" cap="flat" cmpd="sng">
            <a:solidFill>
              <a:srgbClr val="9FC3FF"/>
            </a:solidFill>
            <a:prstDash val="solid"/>
            <a:round/>
            <a:headEnd type="none" w="sm" len="sm"/>
            <a:tailEnd type="none" w="sm" len="sm"/>
          </a:ln>
          <a:effectLst>
            <a:outerShdw blurRad="40000" dist="20000" dir="5400000" rotWithShape="0">
              <a:srgbClr val="000000">
                <a:alpha val="37647"/>
              </a:srgbClr>
            </a:outerShdw>
          </a:effectLst>
        </p:spPr>
      </p:cxnSp>
      <p:sp>
        <p:nvSpPr>
          <p:cNvPr id="216" name="Google Shape;216;p4" descr="L'orge (Hordeum vulgare)"/>
          <p:cNvSpPr/>
          <p:nvPr/>
        </p:nvSpPr>
        <p:spPr>
          <a:xfrm>
            <a:off x="155575" y="-171400"/>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4"/>
          <p:cNvSpPr/>
          <p:nvPr/>
        </p:nvSpPr>
        <p:spPr>
          <a:xfrm>
            <a:off x="3744341" y="17687"/>
            <a:ext cx="227283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218" name="Google Shape;218;p4"/>
          <p:cNvSpPr/>
          <p:nvPr/>
        </p:nvSpPr>
        <p:spPr>
          <a:xfrm>
            <a:off x="5729944" y="17687"/>
            <a:ext cx="240688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Partie I</a:t>
            </a:r>
            <a:endParaRPr sz="1100" b="1" i="0" u="none" strike="noStrike" cap="none">
              <a:solidFill>
                <a:srgbClr val="295F2D"/>
              </a:solidFill>
              <a:latin typeface="Bookman Old Style"/>
              <a:ea typeface="Bookman Old Style"/>
              <a:cs typeface="Bookman Old Style"/>
              <a:sym typeface="Bookman Old Style"/>
            </a:endParaRPr>
          </a:p>
        </p:txBody>
      </p:sp>
      <p:sp>
        <p:nvSpPr>
          <p:cNvPr id="219" name="Google Shape;219;p4"/>
          <p:cNvSpPr/>
          <p:nvPr/>
        </p:nvSpPr>
        <p:spPr>
          <a:xfrm>
            <a:off x="10009038" y="17687"/>
            <a:ext cx="2232248"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b="1">
                <a:solidFill>
                  <a:srgbClr val="295F2D"/>
                </a:solidFill>
                <a:latin typeface="Bookman Old Style"/>
                <a:ea typeface="Bookman Old Style"/>
                <a:cs typeface="Bookman Old Style"/>
                <a:sym typeface="Bookman Old Style"/>
              </a:rPr>
              <a:t>Conclusion</a:t>
            </a:r>
            <a:endParaRPr sz="1400" b="1" i="0" u="none" strike="noStrike" cap="none">
              <a:solidFill>
                <a:srgbClr val="295F2D"/>
              </a:solidFill>
              <a:latin typeface="Bookman Old Style"/>
              <a:ea typeface="Bookman Old Style"/>
              <a:cs typeface="Bookman Old Style"/>
              <a:sym typeface="Bookman Old Style"/>
            </a:endParaRPr>
          </a:p>
        </p:txBody>
      </p:sp>
      <p:sp>
        <p:nvSpPr>
          <p:cNvPr id="220" name="Google Shape;220;p4"/>
          <p:cNvSpPr/>
          <p:nvPr/>
        </p:nvSpPr>
        <p:spPr>
          <a:xfrm>
            <a:off x="7862795" y="17687"/>
            <a:ext cx="243427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a:t>
            </a:r>
            <a:endParaRPr/>
          </a:p>
          <a:p>
            <a:pPr marL="0" marR="0" lvl="0" indent="0" algn="ctr" rtl="1">
              <a:lnSpc>
                <a:spcPct val="100000"/>
              </a:lnSpc>
              <a:spcBef>
                <a:spcPts val="0"/>
              </a:spcBef>
              <a:spcAft>
                <a:spcPts val="0"/>
              </a:spcAft>
              <a:buClr>
                <a:srgbClr val="295F2D"/>
              </a:buClr>
              <a:buSzPts val="1100"/>
              <a:buFont typeface="Bookman Old Style"/>
              <a:buNone/>
            </a:pPr>
            <a:endParaRPr sz="1100" b="1" i="0" u="none" strike="noStrike" cap="none">
              <a:solidFill>
                <a:srgbClr val="295F2D"/>
              </a:solidFill>
              <a:latin typeface="Bookman Old Style"/>
              <a:ea typeface="Bookman Old Style"/>
              <a:cs typeface="Bookman Old Style"/>
              <a:sym typeface="Bookman Old Style"/>
            </a:endParaRPr>
          </a:p>
        </p:txBody>
      </p:sp>
      <p:sp>
        <p:nvSpPr>
          <p:cNvPr id="221" name="Google Shape;221;p4"/>
          <p:cNvSpPr/>
          <p:nvPr/>
        </p:nvSpPr>
        <p:spPr>
          <a:xfrm>
            <a:off x="1728118" y="31874"/>
            <a:ext cx="2277528" cy="589966"/>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sp>
        <p:nvSpPr>
          <p:cNvPr id="222" name="Google Shape;222;p4"/>
          <p:cNvSpPr/>
          <p:nvPr/>
        </p:nvSpPr>
        <p:spPr>
          <a:xfrm>
            <a:off x="3226169" y="2006926"/>
            <a:ext cx="7882855" cy="258532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Calibri"/>
                <a:ea typeface="Calibri"/>
                <a:cs typeface="Calibri"/>
                <a:sym typeface="Calibri"/>
              </a:rPr>
              <a:t>Cette étude vise à analyser l’apparition spatio-temporelle de la ville de Tamesna et son expansion entre 2004 - 2021 en s’appuyant sur les techniques de la télédétection et du SIG. Il s’agit de caractériser et de quantifier les espaces urbanisés durant cette période</a:t>
            </a:r>
            <a:endParaRPr/>
          </a:p>
          <a:p>
            <a:pPr marL="0" marR="0" lvl="0" indent="0" algn="l" rtl="0">
              <a:spcBef>
                <a:spcPts val="0"/>
              </a:spcBef>
              <a:spcAft>
                <a:spcPts val="0"/>
              </a:spcAft>
              <a:buNone/>
            </a:pPr>
            <a:r>
              <a:rPr lang="fr-FR" sz="1800">
                <a:solidFill>
                  <a:schemeClr val="dk1"/>
                </a:solidFill>
                <a:latin typeface="Calibri"/>
                <a:ea typeface="Calibri"/>
                <a:cs typeface="Calibri"/>
                <a:sym typeface="Calibri"/>
              </a:rPr>
              <a:t>L’utilisation d’une approche méthodologique basée sur l'analyse d'images satellitaires (Landsat 2005, Sentinel2 2017 - 2021) permet d'identifier le changement du paysage urbain de Tamesna au cours des deux dernières décennies à travers la reconversion spatiale des formations naturelles et des zones de culture au profit du bâti.</a:t>
            </a:r>
            <a:endParaRPr/>
          </a:p>
        </p:txBody>
      </p:sp>
      <p:sp>
        <p:nvSpPr>
          <p:cNvPr id="223" name="Google Shape;223;p4"/>
          <p:cNvSpPr/>
          <p:nvPr/>
        </p:nvSpPr>
        <p:spPr>
          <a:xfrm>
            <a:off x="79919" y="2259885"/>
            <a:ext cx="202019" cy="202009"/>
          </a:xfrm>
          <a:prstGeom prst="flowChartConnector">
            <a:avLst/>
          </a:prstGeom>
          <a:solidFill>
            <a:srgbClr val="974806"/>
          </a:solidFill>
          <a:ln w="9525" cap="flat" cmpd="sng">
            <a:solidFill>
              <a:schemeClr val="accent3"/>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224" name="Google Shape;224;p4"/>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fade">
                                      <p:cBhvr>
                                        <p:cTn id="7" dur="5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cxnSp>
        <p:nvCxnSpPr>
          <p:cNvPr id="230" name="Google Shape;230;p5"/>
          <p:cNvCxnSpPr/>
          <p:nvPr/>
        </p:nvCxnSpPr>
        <p:spPr>
          <a:xfrm rot="10800000" flipH="1">
            <a:off x="-13924" y="6093296"/>
            <a:ext cx="12241213" cy="140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1"/>
              </a:srgbClr>
            </a:outerShdw>
          </a:effectLst>
        </p:spPr>
      </p:cxnSp>
      <p:pic>
        <p:nvPicPr>
          <p:cNvPr id="231" name="Google Shape;231;p5"/>
          <p:cNvPicPr preferRelativeResize="0"/>
          <p:nvPr/>
        </p:nvPicPr>
        <p:blipFill rotWithShape="1">
          <a:blip r:embed="rId3">
            <a:alphaModFix/>
          </a:blip>
          <a:srcRect/>
          <a:stretch/>
        </p:blipFill>
        <p:spPr>
          <a:xfrm>
            <a:off x="88578" y="6221723"/>
            <a:ext cx="587610" cy="552095"/>
          </a:xfrm>
          <a:prstGeom prst="rect">
            <a:avLst/>
          </a:prstGeom>
          <a:noFill/>
          <a:ln>
            <a:noFill/>
          </a:ln>
        </p:spPr>
      </p:pic>
      <p:cxnSp>
        <p:nvCxnSpPr>
          <p:cNvPr id="232" name="Google Shape;232;p5"/>
          <p:cNvCxnSpPr/>
          <p:nvPr/>
        </p:nvCxnSpPr>
        <p:spPr>
          <a:xfrm>
            <a:off x="182339" y="1523914"/>
            <a:ext cx="7122" cy="3831683"/>
          </a:xfrm>
          <a:prstGeom prst="straightConnector1">
            <a:avLst/>
          </a:prstGeom>
          <a:noFill/>
          <a:ln w="76200" cap="flat" cmpd="dbl">
            <a:solidFill>
              <a:schemeClr val="accent3"/>
            </a:solidFill>
            <a:prstDash val="solid"/>
            <a:round/>
            <a:headEnd type="none" w="med" len="med"/>
            <a:tailEnd type="none" w="med" len="med"/>
          </a:ln>
        </p:spPr>
      </p:cxnSp>
      <p:sp>
        <p:nvSpPr>
          <p:cNvPr id="233" name="Google Shape;233;p5"/>
          <p:cNvSpPr/>
          <p:nvPr/>
        </p:nvSpPr>
        <p:spPr>
          <a:xfrm>
            <a:off x="328077" y="1981537"/>
            <a:ext cx="1660535" cy="798651"/>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FFE67C"/>
                </a:solidFill>
                <a:latin typeface="Bookman Old Style"/>
                <a:ea typeface="Bookman Old Style"/>
                <a:cs typeface="Bookman Old Style"/>
                <a:sym typeface="Bookman Old Style"/>
              </a:rPr>
              <a:t> Problématique</a:t>
            </a:r>
            <a:endParaRPr/>
          </a:p>
        </p:txBody>
      </p:sp>
      <p:sp>
        <p:nvSpPr>
          <p:cNvPr id="234" name="Google Shape;234;p5"/>
          <p:cNvSpPr/>
          <p:nvPr/>
        </p:nvSpPr>
        <p:spPr>
          <a:xfrm>
            <a:off x="328077" y="3919451"/>
            <a:ext cx="1667813" cy="710749"/>
          </a:xfrm>
          <a:prstGeom prst="roundRect">
            <a:avLst>
              <a:gd name="adj" fmla="val 16667"/>
            </a:avLst>
          </a:prstGeom>
          <a:solidFill>
            <a:srgbClr val="974806"/>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FFE67C"/>
                </a:solidFill>
                <a:latin typeface="Bookman Old Style"/>
                <a:ea typeface="Bookman Old Style"/>
                <a:cs typeface="Bookman Old Style"/>
                <a:sym typeface="Bookman Old Style"/>
              </a:rPr>
              <a:t>Objectifs</a:t>
            </a:r>
            <a:endParaRPr/>
          </a:p>
        </p:txBody>
      </p:sp>
      <p:sp>
        <p:nvSpPr>
          <p:cNvPr id="235" name="Google Shape;235;p5"/>
          <p:cNvSpPr txBox="1"/>
          <p:nvPr/>
        </p:nvSpPr>
        <p:spPr>
          <a:xfrm>
            <a:off x="9801371" y="5799519"/>
            <a:ext cx="431999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6" name="Google Shape;236;p5"/>
          <p:cNvSpPr/>
          <p:nvPr/>
        </p:nvSpPr>
        <p:spPr>
          <a:xfrm>
            <a:off x="-72082" y="17687"/>
            <a:ext cx="2088232" cy="619019"/>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237" name="Google Shape;237;p5"/>
          <p:cNvSpPr/>
          <p:nvPr/>
        </p:nvSpPr>
        <p:spPr>
          <a:xfrm>
            <a:off x="1728118" y="17687"/>
            <a:ext cx="230425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238" name="Google Shape;238;p5" descr="L'orge (Hordeum vulgare)"/>
          <p:cNvSpPr/>
          <p:nvPr/>
        </p:nvSpPr>
        <p:spPr>
          <a:xfrm>
            <a:off x="155575" y="-171400"/>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5"/>
          <p:cNvSpPr/>
          <p:nvPr/>
        </p:nvSpPr>
        <p:spPr>
          <a:xfrm>
            <a:off x="3744341" y="17687"/>
            <a:ext cx="227283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240" name="Google Shape;240;p5"/>
          <p:cNvSpPr/>
          <p:nvPr/>
        </p:nvSpPr>
        <p:spPr>
          <a:xfrm>
            <a:off x="5729944" y="17687"/>
            <a:ext cx="240688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Partie I</a:t>
            </a:r>
            <a:r>
              <a:rPr lang="fr-FR" sz="1100" b="1" i="0" u="none" strike="noStrike" cap="none">
                <a:solidFill>
                  <a:srgbClr val="295F2D"/>
                </a:solidFill>
                <a:latin typeface="Bookman Old Style"/>
                <a:ea typeface="Bookman Old Style"/>
                <a:cs typeface="Bookman Old Style"/>
                <a:sym typeface="Bookman Old Style"/>
              </a:rPr>
              <a:t> </a:t>
            </a:r>
            <a:endParaRPr sz="1100" b="1" i="0" u="none" strike="noStrike" cap="none">
              <a:solidFill>
                <a:srgbClr val="295F2D"/>
              </a:solidFill>
              <a:latin typeface="Bookman Old Style"/>
              <a:ea typeface="Bookman Old Style"/>
              <a:cs typeface="Bookman Old Style"/>
              <a:sym typeface="Bookman Old Style"/>
            </a:endParaRPr>
          </a:p>
        </p:txBody>
      </p:sp>
      <p:sp>
        <p:nvSpPr>
          <p:cNvPr id="241" name="Google Shape;241;p5"/>
          <p:cNvSpPr/>
          <p:nvPr/>
        </p:nvSpPr>
        <p:spPr>
          <a:xfrm>
            <a:off x="10009038" y="17687"/>
            <a:ext cx="2232248"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b="1">
                <a:solidFill>
                  <a:srgbClr val="295F2D"/>
                </a:solidFill>
                <a:latin typeface="Bookman Old Style"/>
                <a:ea typeface="Bookman Old Style"/>
                <a:cs typeface="Bookman Old Style"/>
                <a:sym typeface="Bookman Old Style"/>
              </a:rPr>
              <a:t>Cocnlusion</a:t>
            </a:r>
            <a:endParaRPr sz="1400" b="1" i="0" u="none" strike="noStrike" cap="none">
              <a:solidFill>
                <a:srgbClr val="295F2D"/>
              </a:solidFill>
              <a:latin typeface="Bookman Old Style"/>
              <a:ea typeface="Bookman Old Style"/>
              <a:cs typeface="Bookman Old Style"/>
              <a:sym typeface="Bookman Old Style"/>
            </a:endParaRPr>
          </a:p>
        </p:txBody>
      </p:sp>
      <p:sp>
        <p:nvSpPr>
          <p:cNvPr id="242" name="Google Shape;242;p5"/>
          <p:cNvSpPr/>
          <p:nvPr/>
        </p:nvSpPr>
        <p:spPr>
          <a:xfrm>
            <a:off x="7862795" y="17687"/>
            <a:ext cx="243427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a:t>
            </a:r>
            <a:endParaRPr sz="1100" b="1" i="0" u="none" strike="noStrike" cap="none">
              <a:solidFill>
                <a:srgbClr val="295F2D"/>
              </a:solidFill>
              <a:latin typeface="Bookman Old Style"/>
              <a:ea typeface="Bookman Old Style"/>
              <a:cs typeface="Bookman Old Style"/>
              <a:sym typeface="Bookman Old Style"/>
            </a:endParaRPr>
          </a:p>
        </p:txBody>
      </p:sp>
      <p:sp>
        <p:nvSpPr>
          <p:cNvPr id="243" name="Google Shape;243;p5"/>
          <p:cNvSpPr/>
          <p:nvPr/>
        </p:nvSpPr>
        <p:spPr>
          <a:xfrm>
            <a:off x="1728118" y="31874"/>
            <a:ext cx="2277528" cy="589966"/>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sp>
        <p:nvSpPr>
          <p:cNvPr id="244" name="Google Shape;244;p5"/>
          <p:cNvSpPr/>
          <p:nvPr/>
        </p:nvSpPr>
        <p:spPr>
          <a:xfrm>
            <a:off x="81329" y="4165080"/>
            <a:ext cx="202019" cy="202009"/>
          </a:xfrm>
          <a:prstGeom prst="flowChartConnector">
            <a:avLst/>
          </a:prstGeom>
          <a:solidFill>
            <a:srgbClr val="974806"/>
          </a:solidFill>
          <a:ln w="9525" cap="flat" cmpd="sng">
            <a:solidFill>
              <a:schemeClr val="accent3"/>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245" name="Google Shape;245;p5"/>
          <p:cNvSpPr/>
          <p:nvPr/>
        </p:nvSpPr>
        <p:spPr>
          <a:xfrm>
            <a:off x="3047061" y="1689895"/>
            <a:ext cx="6984776"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fr-FR" sz="1800">
                <a:solidFill>
                  <a:schemeClr val="dk1"/>
                </a:solidFill>
                <a:latin typeface="Calibri"/>
                <a:ea typeface="Calibri"/>
                <a:cs typeface="Calibri"/>
                <a:sym typeface="Calibri"/>
              </a:rPr>
              <a:t>Analyser l’expansion spatiale des nouvelles villes en s’appuyant sur les techniques de la télédétection et du SIG.</a:t>
            </a:r>
            <a:endParaRPr/>
          </a:p>
        </p:txBody>
      </p:sp>
      <p:sp>
        <p:nvSpPr>
          <p:cNvPr id="246" name="Google Shape;246;p5"/>
          <p:cNvSpPr/>
          <p:nvPr/>
        </p:nvSpPr>
        <p:spPr>
          <a:xfrm>
            <a:off x="2991821" y="2598479"/>
            <a:ext cx="6984776"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fr-FR" sz="1800">
                <a:solidFill>
                  <a:schemeClr val="dk1"/>
                </a:solidFill>
                <a:latin typeface="Calibri"/>
                <a:ea typeface="Calibri"/>
                <a:cs typeface="Calibri"/>
                <a:sym typeface="Calibri"/>
              </a:rPr>
              <a:t>Utiliser plusieurs indices pour la détermination des classes de l’occupation du sol de cette ville en se basant sur l'arbre de décision ainsi que les réseaux de neurones ;</a:t>
            </a:r>
            <a:endParaRPr/>
          </a:p>
        </p:txBody>
      </p:sp>
      <p:sp>
        <p:nvSpPr>
          <p:cNvPr id="247" name="Google Shape;247;p5"/>
          <p:cNvSpPr/>
          <p:nvPr/>
        </p:nvSpPr>
        <p:spPr>
          <a:xfrm>
            <a:off x="3004966" y="3712224"/>
            <a:ext cx="7598657" cy="120032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Noto Sans Symbols"/>
              <a:buChar char="✔"/>
            </a:pPr>
            <a:r>
              <a:rPr lang="fr-FR" sz="1800">
                <a:solidFill>
                  <a:schemeClr val="dk1"/>
                </a:solidFill>
                <a:latin typeface="Calibri"/>
                <a:ea typeface="Calibri"/>
                <a:cs typeface="Calibri"/>
                <a:sym typeface="Calibri"/>
              </a:rPr>
              <a:t>Utilisation du module Land change modeler (</a:t>
            </a:r>
            <a:r>
              <a:rPr lang="fr-FR" sz="1800" i="1">
                <a:solidFill>
                  <a:schemeClr val="dk1"/>
                </a:solidFill>
                <a:latin typeface="Calibri"/>
                <a:ea typeface="Calibri"/>
                <a:cs typeface="Calibri"/>
                <a:sym typeface="Calibri"/>
              </a:rPr>
              <a:t>LCM</a:t>
            </a:r>
            <a:r>
              <a:rPr lang="fr-FR" sz="1800">
                <a:solidFill>
                  <a:schemeClr val="dk1"/>
                </a:solidFill>
                <a:latin typeface="Calibri"/>
                <a:ea typeface="Calibri"/>
                <a:cs typeface="Calibri"/>
                <a:sym typeface="Calibri"/>
              </a:rPr>
              <a:t>) sur </a:t>
            </a:r>
            <a:r>
              <a:rPr lang="fr-FR" sz="1800" i="1">
                <a:solidFill>
                  <a:schemeClr val="dk1"/>
                </a:solidFill>
                <a:latin typeface="Calibri"/>
                <a:ea typeface="Calibri"/>
                <a:cs typeface="Calibri"/>
                <a:sym typeface="Calibri"/>
              </a:rPr>
              <a:t>IDRISI</a:t>
            </a:r>
            <a:r>
              <a:rPr lang="fr-FR" sz="1800">
                <a:solidFill>
                  <a:schemeClr val="dk1"/>
                </a:solidFill>
                <a:latin typeface="Calibri"/>
                <a:ea typeface="Calibri"/>
                <a:cs typeface="Calibri"/>
                <a:sym typeface="Calibri"/>
              </a:rPr>
              <a:t> pour l’analyse, l’interprétation, la modélisation des tendances spatiales de la nouvelle ville Tamesna entre les années 2005 et 2021.</a:t>
            </a:r>
            <a:endParaRPr/>
          </a:p>
          <a:p>
            <a:pPr marL="285750" marR="0" lvl="0" indent="-171450" algn="just" rtl="0">
              <a:spcBef>
                <a:spcPts val="0"/>
              </a:spcBef>
              <a:spcAft>
                <a:spcPts val="0"/>
              </a:spcAft>
              <a:buClr>
                <a:schemeClr val="dk1"/>
              </a:buClr>
              <a:buSzPts val="1800"/>
              <a:buFont typeface="Noto Sans Symbols"/>
              <a:buNone/>
            </a:pPr>
            <a:endParaRPr sz="1800" b="1">
              <a:solidFill>
                <a:schemeClr val="dk1"/>
              </a:solidFill>
              <a:latin typeface="Times New Roman"/>
              <a:ea typeface="Times New Roman"/>
              <a:cs typeface="Times New Roman"/>
              <a:sym typeface="Times New Roman"/>
            </a:endParaRPr>
          </a:p>
        </p:txBody>
      </p:sp>
      <p:sp>
        <p:nvSpPr>
          <p:cNvPr id="248" name="Google Shape;248;p5"/>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a:t>
            </a:fld>
            <a:endParaRPr/>
          </a:p>
        </p:txBody>
      </p:sp>
      <p:sp>
        <p:nvSpPr>
          <p:cNvPr id="249" name="Google Shape;249;p5"/>
          <p:cNvSpPr txBox="1"/>
          <p:nvPr/>
        </p:nvSpPr>
        <p:spPr>
          <a:xfrm>
            <a:off x="2911079" y="4883062"/>
            <a:ext cx="7120758" cy="66511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7000"/>
              </a:lnSpc>
              <a:spcBef>
                <a:spcPts val="0"/>
              </a:spcBef>
              <a:spcAft>
                <a:spcPts val="0"/>
              </a:spcAft>
              <a:buClr>
                <a:schemeClr val="dk1"/>
              </a:buClr>
              <a:buSzPts val="1800"/>
              <a:buFont typeface="Noto Sans Symbols"/>
              <a:buChar char="✔"/>
            </a:pPr>
            <a:r>
              <a:rPr lang="fr-FR" sz="1800">
                <a:solidFill>
                  <a:schemeClr val="dk1"/>
                </a:solidFill>
                <a:latin typeface="Times New Roman"/>
                <a:ea typeface="Times New Roman"/>
                <a:cs typeface="Times New Roman"/>
                <a:sym typeface="Times New Roman"/>
              </a:rPr>
              <a:t>La prédiction des changements à l’horizon de l’année 2030 de la nouvelle ville Tamesna.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 calcmode="lin" valueType="num">
                                      <p:cBhvr additive="base">
                                        <p:cTn id="7" dur="500"/>
                                        <p:tgtEl>
                                          <p:spTgt spid="24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46"/>
                                        </p:tgtEl>
                                        <p:attrNameLst>
                                          <p:attrName>style.visibility</p:attrName>
                                        </p:attrNameLst>
                                      </p:cBhvr>
                                      <p:to>
                                        <p:strVal val="visible"/>
                                      </p:to>
                                    </p:set>
                                    <p:anim calcmode="lin" valueType="num">
                                      <p:cBhvr additive="base">
                                        <p:cTn id="12" dur="500"/>
                                        <p:tgtEl>
                                          <p:spTgt spid="2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47"/>
                                        </p:tgtEl>
                                        <p:attrNameLst>
                                          <p:attrName>style.visibility</p:attrName>
                                        </p:attrNameLst>
                                      </p:cBhvr>
                                      <p:to>
                                        <p:strVal val="visible"/>
                                      </p:to>
                                    </p:set>
                                    <p:anim calcmode="lin" valueType="num">
                                      <p:cBhvr additive="base">
                                        <p:cTn id="17" dur="500"/>
                                        <p:tgtEl>
                                          <p:spTgt spid="24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6"/>
          <p:cNvSpPr txBox="1"/>
          <p:nvPr/>
        </p:nvSpPr>
        <p:spPr>
          <a:xfrm>
            <a:off x="10343245" y="6475776"/>
            <a:ext cx="150378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400">
                <a:solidFill>
                  <a:srgbClr val="FFFFFF"/>
                </a:solidFill>
                <a:latin typeface="Century Gothic"/>
                <a:ea typeface="Century Gothic"/>
                <a:cs typeface="Century Gothic"/>
                <a:sym typeface="Century Gothic"/>
              </a:rPr>
              <a:t>PFE 2020</a:t>
            </a:r>
            <a:endParaRPr sz="1400">
              <a:solidFill>
                <a:srgbClr val="FFFFFF"/>
              </a:solidFill>
              <a:latin typeface="Century Gothic"/>
              <a:ea typeface="Century Gothic"/>
              <a:cs typeface="Century Gothic"/>
              <a:sym typeface="Century Gothic"/>
            </a:endParaRPr>
          </a:p>
        </p:txBody>
      </p:sp>
      <p:cxnSp>
        <p:nvCxnSpPr>
          <p:cNvPr id="256" name="Google Shape;256;p6"/>
          <p:cNvCxnSpPr/>
          <p:nvPr/>
        </p:nvCxnSpPr>
        <p:spPr>
          <a:xfrm rot="10800000" flipH="1">
            <a:off x="-13924" y="6093296"/>
            <a:ext cx="12241213" cy="140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1"/>
              </a:srgbClr>
            </a:outerShdw>
          </a:effectLst>
        </p:spPr>
      </p:cxnSp>
      <p:pic>
        <p:nvPicPr>
          <p:cNvPr id="257" name="Google Shape;257;p6"/>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258" name="Google Shape;258;p6"/>
          <p:cNvSpPr/>
          <p:nvPr/>
        </p:nvSpPr>
        <p:spPr>
          <a:xfrm>
            <a:off x="-72082" y="17687"/>
            <a:ext cx="2088232" cy="619019"/>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259" name="Google Shape;259;p6"/>
          <p:cNvSpPr/>
          <p:nvPr/>
        </p:nvSpPr>
        <p:spPr>
          <a:xfrm>
            <a:off x="1728118" y="17687"/>
            <a:ext cx="230425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260" name="Google Shape;260;p6"/>
          <p:cNvSpPr/>
          <p:nvPr/>
        </p:nvSpPr>
        <p:spPr>
          <a:xfrm>
            <a:off x="5729944" y="17687"/>
            <a:ext cx="240688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Partie I</a:t>
            </a:r>
            <a:endParaRPr sz="1100" b="1" i="0" u="none" strike="noStrike" cap="none">
              <a:solidFill>
                <a:srgbClr val="295F2D"/>
              </a:solidFill>
              <a:latin typeface="Bookman Old Style"/>
              <a:ea typeface="Bookman Old Style"/>
              <a:cs typeface="Bookman Old Style"/>
              <a:sym typeface="Bookman Old Style"/>
            </a:endParaRPr>
          </a:p>
        </p:txBody>
      </p:sp>
      <p:sp>
        <p:nvSpPr>
          <p:cNvPr id="261" name="Google Shape;261;p6"/>
          <p:cNvSpPr/>
          <p:nvPr/>
        </p:nvSpPr>
        <p:spPr>
          <a:xfrm>
            <a:off x="10009038" y="17687"/>
            <a:ext cx="2232248"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b="1">
                <a:solidFill>
                  <a:srgbClr val="295F2D"/>
                </a:solidFill>
                <a:latin typeface="Bookman Old Style"/>
                <a:ea typeface="Bookman Old Style"/>
                <a:cs typeface="Bookman Old Style"/>
                <a:sym typeface="Bookman Old Style"/>
              </a:rPr>
              <a:t>Cocnlusion</a:t>
            </a:r>
            <a:endParaRPr sz="1400" b="1" i="0" u="none" strike="noStrike" cap="none">
              <a:solidFill>
                <a:srgbClr val="295F2D"/>
              </a:solidFill>
              <a:latin typeface="Bookman Old Style"/>
              <a:ea typeface="Bookman Old Style"/>
              <a:cs typeface="Bookman Old Style"/>
              <a:sym typeface="Bookman Old Style"/>
            </a:endParaRPr>
          </a:p>
        </p:txBody>
      </p:sp>
      <p:sp>
        <p:nvSpPr>
          <p:cNvPr id="262" name="Google Shape;262;p6"/>
          <p:cNvSpPr/>
          <p:nvPr/>
        </p:nvSpPr>
        <p:spPr>
          <a:xfrm>
            <a:off x="7862795" y="17687"/>
            <a:ext cx="243427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a:t>
            </a:r>
            <a:endParaRPr sz="1100" b="1" i="0" u="none" strike="noStrike" cap="none">
              <a:solidFill>
                <a:srgbClr val="295F2D"/>
              </a:solidFill>
              <a:latin typeface="Bookman Old Style"/>
              <a:ea typeface="Bookman Old Style"/>
              <a:cs typeface="Bookman Old Style"/>
              <a:sym typeface="Bookman Old Style"/>
            </a:endParaRPr>
          </a:p>
        </p:txBody>
      </p:sp>
      <p:sp>
        <p:nvSpPr>
          <p:cNvPr id="263" name="Google Shape;263;p6"/>
          <p:cNvSpPr/>
          <p:nvPr/>
        </p:nvSpPr>
        <p:spPr>
          <a:xfrm>
            <a:off x="3744341" y="17687"/>
            <a:ext cx="227283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MÉTHODOLOGIE</a:t>
            </a:r>
            <a:endParaRPr/>
          </a:p>
        </p:txBody>
      </p:sp>
      <p:sp>
        <p:nvSpPr>
          <p:cNvPr id="264" name="Google Shape;264;p6"/>
          <p:cNvSpPr/>
          <p:nvPr/>
        </p:nvSpPr>
        <p:spPr>
          <a:xfrm>
            <a:off x="3771070" y="17687"/>
            <a:ext cx="2277528" cy="589966"/>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sp>
        <p:nvSpPr>
          <p:cNvPr id="265" name="Google Shape;265;p6"/>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a:t>
            </a:fld>
            <a:endParaRPr/>
          </a:p>
        </p:txBody>
      </p:sp>
      <p:pic>
        <p:nvPicPr>
          <p:cNvPr id="266" name="Google Shape;266;p6"/>
          <p:cNvPicPr preferRelativeResize="0"/>
          <p:nvPr/>
        </p:nvPicPr>
        <p:blipFill>
          <a:blip r:embed="rId4">
            <a:alphaModFix/>
          </a:blip>
          <a:stretch>
            <a:fillRect/>
          </a:stretch>
        </p:blipFill>
        <p:spPr>
          <a:xfrm>
            <a:off x="-72075" y="636800"/>
            <a:ext cx="12299375" cy="5470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cxnSp>
        <p:nvCxnSpPr>
          <p:cNvPr id="272" name="Google Shape;272;p7"/>
          <p:cNvCxnSpPr/>
          <p:nvPr/>
        </p:nvCxnSpPr>
        <p:spPr>
          <a:xfrm rot="10800000" flipH="1">
            <a:off x="-13924" y="6093296"/>
            <a:ext cx="12241213" cy="140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1"/>
              </a:srgbClr>
            </a:outerShdw>
          </a:effectLst>
        </p:spPr>
      </p:cxnSp>
      <p:pic>
        <p:nvPicPr>
          <p:cNvPr id="273" name="Google Shape;273;p7"/>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274" name="Google Shape;274;p7"/>
          <p:cNvSpPr/>
          <p:nvPr/>
        </p:nvSpPr>
        <p:spPr>
          <a:xfrm>
            <a:off x="-72082" y="17687"/>
            <a:ext cx="2088232" cy="619019"/>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275" name="Google Shape;275;p7"/>
          <p:cNvSpPr/>
          <p:nvPr/>
        </p:nvSpPr>
        <p:spPr>
          <a:xfrm>
            <a:off x="1728118" y="17687"/>
            <a:ext cx="230425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276" name="Google Shape;276;p7"/>
          <p:cNvSpPr/>
          <p:nvPr/>
        </p:nvSpPr>
        <p:spPr>
          <a:xfrm>
            <a:off x="3744341" y="17687"/>
            <a:ext cx="227283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277" name="Google Shape;277;p7"/>
          <p:cNvSpPr/>
          <p:nvPr/>
        </p:nvSpPr>
        <p:spPr>
          <a:xfrm>
            <a:off x="5729944" y="17687"/>
            <a:ext cx="240688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Partie I</a:t>
            </a:r>
            <a:endParaRPr sz="1100" b="1" i="0" u="none" strike="noStrike" cap="none">
              <a:solidFill>
                <a:srgbClr val="295F2D"/>
              </a:solidFill>
              <a:latin typeface="Bookman Old Style"/>
              <a:ea typeface="Bookman Old Style"/>
              <a:cs typeface="Bookman Old Style"/>
              <a:sym typeface="Bookman Old Style"/>
            </a:endParaRPr>
          </a:p>
        </p:txBody>
      </p:sp>
      <p:sp>
        <p:nvSpPr>
          <p:cNvPr id="278" name="Google Shape;278;p7"/>
          <p:cNvSpPr/>
          <p:nvPr/>
        </p:nvSpPr>
        <p:spPr>
          <a:xfrm>
            <a:off x="10009038" y="17687"/>
            <a:ext cx="2232248"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b="1">
                <a:solidFill>
                  <a:srgbClr val="295F2D"/>
                </a:solidFill>
                <a:latin typeface="Bookman Old Style"/>
                <a:ea typeface="Bookman Old Style"/>
                <a:cs typeface="Bookman Old Style"/>
                <a:sym typeface="Bookman Old Style"/>
              </a:rPr>
              <a:t>Conclusion</a:t>
            </a:r>
            <a:endParaRPr sz="1400" b="1" i="0" u="none" strike="noStrike" cap="none">
              <a:solidFill>
                <a:srgbClr val="295F2D"/>
              </a:solidFill>
              <a:latin typeface="Bookman Old Style"/>
              <a:ea typeface="Bookman Old Style"/>
              <a:cs typeface="Bookman Old Style"/>
              <a:sym typeface="Bookman Old Style"/>
            </a:endParaRPr>
          </a:p>
        </p:txBody>
      </p:sp>
      <p:sp>
        <p:nvSpPr>
          <p:cNvPr id="279" name="Google Shape;279;p7"/>
          <p:cNvSpPr/>
          <p:nvPr/>
        </p:nvSpPr>
        <p:spPr>
          <a:xfrm>
            <a:off x="7862795" y="17687"/>
            <a:ext cx="243427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a:t>
            </a:r>
            <a:endParaRPr sz="1100" b="1" i="0" u="none" strike="noStrike" cap="none">
              <a:solidFill>
                <a:srgbClr val="295F2D"/>
              </a:solidFill>
              <a:latin typeface="Bookman Old Style"/>
              <a:ea typeface="Bookman Old Style"/>
              <a:cs typeface="Bookman Old Style"/>
              <a:sym typeface="Bookman Old Style"/>
            </a:endParaRPr>
          </a:p>
        </p:txBody>
      </p:sp>
      <p:sp>
        <p:nvSpPr>
          <p:cNvPr id="280" name="Google Shape;280;p7"/>
          <p:cNvSpPr/>
          <p:nvPr/>
        </p:nvSpPr>
        <p:spPr>
          <a:xfrm>
            <a:off x="3771070" y="17687"/>
            <a:ext cx="2277528" cy="589966"/>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sp>
        <p:nvSpPr>
          <p:cNvPr id="281" name="Google Shape;281;p7"/>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a:t>
            </a:fld>
            <a:endParaRPr/>
          </a:p>
        </p:txBody>
      </p:sp>
      <p:sp>
        <p:nvSpPr>
          <p:cNvPr id="282" name="Google Shape;282;p7"/>
          <p:cNvSpPr txBox="1"/>
          <p:nvPr/>
        </p:nvSpPr>
        <p:spPr>
          <a:xfrm>
            <a:off x="4228400" y="932675"/>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100">
                <a:solidFill>
                  <a:schemeClr val="dk1"/>
                </a:solidFill>
                <a:latin typeface="Times New Roman"/>
                <a:ea typeface="Times New Roman"/>
                <a:cs typeface="Times New Roman"/>
                <a:sym typeface="Times New Roman"/>
              </a:rPr>
              <a:t>Prépartion des données : </a:t>
            </a:r>
            <a:endParaRPr/>
          </a:p>
        </p:txBody>
      </p:sp>
      <p:sp>
        <p:nvSpPr>
          <p:cNvPr id="283" name="Google Shape;283;p7"/>
          <p:cNvSpPr txBox="1"/>
          <p:nvPr/>
        </p:nvSpPr>
        <p:spPr>
          <a:xfrm>
            <a:off x="554400" y="1683700"/>
            <a:ext cx="3000000" cy="354000"/>
          </a:xfrm>
          <a:prstGeom prst="rect">
            <a:avLst/>
          </a:prstGeom>
          <a:noFill/>
          <a:ln>
            <a:noFill/>
          </a:ln>
        </p:spPr>
        <p:txBody>
          <a:bodyPr spcFirstLastPara="1" wrap="square" lIns="91425" tIns="91425" rIns="91425" bIns="91425" anchor="t" anchorCtr="0">
            <a:spAutoFit/>
          </a:bodyPr>
          <a:lstStyle/>
          <a:p>
            <a:pPr marL="0" lvl="0" indent="-228600" algn="l" rtl="0">
              <a:lnSpc>
                <a:spcPct val="106000"/>
              </a:lnSpc>
              <a:spcBef>
                <a:spcPts val="1200"/>
              </a:spcBef>
              <a:spcAft>
                <a:spcPts val="1200"/>
              </a:spcAft>
              <a:buNone/>
            </a:pPr>
            <a:r>
              <a:rPr lang="fr-FR" sz="1100">
                <a:solidFill>
                  <a:schemeClr val="dk1"/>
                </a:solidFill>
              </a:rPr>
              <a:t>-</a:t>
            </a:r>
            <a:r>
              <a:rPr lang="fr-FR" sz="700">
                <a:solidFill>
                  <a:schemeClr val="dk1"/>
                </a:solidFill>
              </a:rPr>
              <a:t>        </a:t>
            </a:r>
            <a:r>
              <a:rPr lang="fr-FR" sz="1100" u="sng">
                <a:solidFill>
                  <a:schemeClr val="dk1"/>
                </a:solidFill>
              </a:rPr>
              <a:t>Image Satellitaire 2005 : </a:t>
            </a:r>
            <a:endParaRPr sz="1100" u="sng">
              <a:solidFill>
                <a:schemeClr val="dk1"/>
              </a:solidFill>
            </a:endParaRPr>
          </a:p>
        </p:txBody>
      </p:sp>
      <p:pic>
        <p:nvPicPr>
          <p:cNvPr id="284" name="Google Shape;284;p7"/>
          <p:cNvPicPr preferRelativeResize="0"/>
          <p:nvPr/>
        </p:nvPicPr>
        <p:blipFill>
          <a:blip r:embed="rId4">
            <a:alphaModFix/>
          </a:blip>
          <a:stretch>
            <a:fillRect/>
          </a:stretch>
        </p:blipFill>
        <p:spPr>
          <a:xfrm>
            <a:off x="5152363" y="1439075"/>
            <a:ext cx="6361899" cy="4501821"/>
          </a:xfrm>
          <a:prstGeom prst="rect">
            <a:avLst/>
          </a:prstGeom>
          <a:noFill/>
          <a:ln>
            <a:noFill/>
          </a:ln>
        </p:spPr>
      </p:pic>
      <p:sp>
        <p:nvSpPr>
          <p:cNvPr id="285" name="Google Shape;285;p7"/>
          <p:cNvSpPr txBox="1"/>
          <p:nvPr/>
        </p:nvSpPr>
        <p:spPr>
          <a:xfrm>
            <a:off x="451725" y="2667900"/>
            <a:ext cx="3477900" cy="114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fr-FR"/>
              <a:t>Pour l’année 2005, on choisit la série Landsat 7 ETM+ Collection 2 dont la correction radiométrique et géométrique sont effectuées.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cxnSp>
        <p:nvCxnSpPr>
          <p:cNvPr id="291" name="Google Shape;291;g1c38be27723_0_31"/>
          <p:cNvCxnSpPr/>
          <p:nvPr/>
        </p:nvCxnSpPr>
        <p:spPr>
          <a:xfrm rot="10800000" flipH="1">
            <a:off x="-13924" y="6093196"/>
            <a:ext cx="12241200" cy="141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0"/>
              </a:srgbClr>
            </a:outerShdw>
          </a:effectLst>
        </p:spPr>
      </p:cxnSp>
      <p:pic>
        <p:nvPicPr>
          <p:cNvPr id="292" name="Google Shape;292;g1c38be27723_0_31"/>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293" name="Google Shape;293;g1c38be27723_0_31"/>
          <p:cNvSpPr/>
          <p:nvPr/>
        </p:nvSpPr>
        <p:spPr>
          <a:xfrm>
            <a:off x="-72082" y="17687"/>
            <a:ext cx="2088300" cy="6189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294" name="Google Shape;294;g1c38be27723_0_31"/>
          <p:cNvSpPr/>
          <p:nvPr/>
        </p:nvSpPr>
        <p:spPr>
          <a:xfrm>
            <a:off x="1728118" y="17687"/>
            <a:ext cx="2304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295" name="Google Shape;295;g1c38be27723_0_31"/>
          <p:cNvSpPr/>
          <p:nvPr/>
        </p:nvSpPr>
        <p:spPr>
          <a:xfrm>
            <a:off x="3744341" y="17687"/>
            <a:ext cx="22728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296" name="Google Shape;296;g1c38be27723_0_31"/>
          <p:cNvSpPr/>
          <p:nvPr/>
        </p:nvSpPr>
        <p:spPr>
          <a:xfrm>
            <a:off x="5729944" y="17687"/>
            <a:ext cx="24069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Partie I</a:t>
            </a:r>
            <a:endParaRPr sz="1100" b="1" i="0" u="none" strike="noStrike" cap="none">
              <a:solidFill>
                <a:srgbClr val="295F2D"/>
              </a:solidFill>
              <a:latin typeface="Bookman Old Style"/>
              <a:ea typeface="Bookman Old Style"/>
              <a:cs typeface="Bookman Old Style"/>
              <a:sym typeface="Bookman Old Style"/>
            </a:endParaRPr>
          </a:p>
        </p:txBody>
      </p:sp>
      <p:sp>
        <p:nvSpPr>
          <p:cNvPr id="297" name="Google Shape;297;g1c38be27723_0_31"/>
          <p:cNvSpPr/>
          <p:nvPr/>
        </p:nvSpPr>
        <p:spPr>
          <a:xfrm>
            <a:off x="10009038" y="17687"/>
            <a:ext cx="22323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b="1">
                <a:solidFill>
                  <a:srgbClr val="295F2D"/>
                </a:solidFill>
                <a:latin typeface="Bookman Old Style"/>
                <a:ea typeface="Bookman Old Style"/>
                <a:cs typeface="Bookman Old Style"/>
                <a:sym typeface="Bookman Old Style"/>
              </a:rPr>
              <a:t>Conclusion</a:t>
            </a:r>
            <a:endParaRPr sz="1400" b="1" i="0" u="none" strike="noStrike" cap="none">
              <a:solidFill>
                <a:srgbClr val="295F2D"/>
              </a:solidFill>
              <a:latin typeface="Bookman Old Style"/>
              <a:ea typeface="Bookman Old Style"/>
              <a:cs typeface="Bookman Old Style"/>
              <a:sym typeface="Bookman Old Style"/>
            </a:endParaRPr>
          </a:p>
        </p:txBody>
      </p:sp>
      <p:sp>
        <p:nvSpPr>
          <p:cNvPr id="298" name="Google Shape;298;g1c38be27723_0_31"/>
          <p:cNvSpPr/>
          <p:nvPr/>
        </p:nvSpPr>
        <p:spPr>
          <a:xfrm>
            <a:off x="7862795" y="17687"/>
            <a:ext cx="2434200" cy="619200"/>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a:t>
            </a:r>
            <a:endParaRPr sz="1100" b="1" i="0" u="none" strike="noStrike" cap="none">
              <a:solidFill>
                <a:srgbClr val="295F2D"/>
              </a:solidFill>
              <a:latin typeface="Bookman Old Style"/>
              <a:ea typeface="Bookman Old Style"/>
              <a:cs typeface="Bookman Old Style"/>
              <a:sym typeface="Bookman Old Style"/>
            </a:endParaRPr>
          </a:p>
        </p:txBody>
      </p:sp>
      <p:sp>
        <p:nvSpPr>
          <p:cNvPr id="299" name="Google Shape;299;g1c38be27723_0_31"/>
          <p:cNvSpPr/>
          <p:nvPr/>
        </p:nvSpPr>
        <p:spPr>
          <a:xfrm>
            <a:off x="3771070" y="17687"/>
            <a:ext cx="2277600" cy="590100"/>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sp>
        <p:nvSpPr>
          <p:cNvPr id="300" name="Google Shape;300;g1c38be27723_0_31"/>
          <p:cNvSpPr txBox="1">
            <a:spLocks noGrp="1"/>
          </p:cNvSpPr>
          <p:nvPr>
            <p:ph type="sldNum" idx="12"/>
          </p:nvPr>
        </p:nvSpPr>
        <p:spPr>
          <a:xfrm>
            <a:off x="8772869" y="6356353"/>
            <a:ext cx="2856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8</a:t>
            </a:fld>
            <a:endParaRPr/>
          </a:p>
        </p:txBody>
      </p:sp>
      <p:sp>
        <p:nvSpPr>
          <p:cNvPr id="301" name="Google Shape;301;g1c38be27723_0_31"/>
          <p:cNvSpPr txBox="1"/>
          <p:nvPr/>
        </p:nvSpPr>
        <p:spPr>
          <a:xfrm>
            <a:off x="4228400" y="932675"/>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100">
                <a:solidFill>
                  <a:schemeClr val="dk1"/>
                </a:solidFill>
                <a:latin typeface="Times New Roman"/>
                <a:ea typeface="Times New Roman"/>
                <a:cs typeface="Times New Roman"/>
                <a:sym typeface="Times New Roman"/>
              </a:rPr>
              <a:t>Prépartion des données : </a:t>
            </a:r>
            <a:endParaRPr/>
          </a:p>
        </p:txBody>
      </p:sp>
      <p:sp>
        <p:nvSpPr>
          <p:cNvPr id="302" name="Google Shape;302;g1c38be27723_0_31"/>
          <p:cNvSpPr txBox="1"/>
          <p:nvPr/>
        </p:nvSpPr>
        <p:spPr>
          <a:xfrm>
            <a:off x="676200" y="1085075"/>
            <a:ext cx="3000000" cy="354000"/>
          </a:xfrm>
          <a:prstGeom prst="rect">
            <a:avLst/>
          </a:prstGeom>
          <a:noFill/>
          <a:ln>
            <a:noFill/>
          </a:ln>
        </p:spPr>
        <p:txBody>
          <a:bodyPr spcFirstLastPara="1" wrap="square" lIns="91425" tIns="91425" rIns="91425" bIns="91425" anchor="t" anchorCtr="0">
            <a:spAutoFit/>
          </a:bodyPr>
          <a:lstStyle/>
          <a:p>
            <a:pPr marL="0" lvl="0" indent="-228600" algn="l" rtl="0">
              <a:lnSpc>
                <a:spcPct val="106000"/>
              </a:lnSpc>
              <a:spcBef>
                <a:spcPts val="1200"/>
              </a:spcBef>
              <a:spcAft>
                <a:spcPts val="1200"/>
              </a:spcAft>
              <a:buNone/>
            </a:pPr>
            <a:r>
              <a:rPr lang="fr-FR" sz="1100">
                <a:solidFill>
                  <a:schemeClr val="dk1"/>
                </a:solidFill>
              </a:rPr>
              <a:t>-</a:t>
            </a:r>
            <a:r>
              <a:rPr lang="fr-FR" sz="700">
                <a:solidFill>
                  <a:schemeClr val="dk1"/>
                </a:solidFill>
              </a:rPr>
              <a:t>        </a:t>
            </a:r>
            <a:r>
              <a:rPr lang="fr-FR" sz="1100" u="sng">
                <a:solidFill>
                  <a:schemeClr val="dk1"/>
                </a:solidFill>
              </a:rPr>
              <a:t>Image Satellitaire 2017 : </a:t>
            </a:r>
            <a:endParaRPr sz="1100" u="sng">
              <a:solidFill>
                <a:schemeClr val="dk1"/>
              </a:solidFill>
            </a:endParaRPr>
          </a:p>
        </p:txBody>
      </p:sp>
      <p:pic>
        <p:nvPicPr>
          <p:cNvPr id="303" name="Google Shape;303;g1c38be27723_0_31"/>
          <p:cNvPicPr preferRelativeResize="0"/>
          <p:nvPr/>
        </p:nvPicPr>
        <p:blipFill>
          <a:blip r:embed="rId4">
            <a:alphaModFix/>
          </a:blip>
          <a:stretch>
            <a:fillRect/>
          </a:stretch>
        </p:blipFill>
        <p:spPr>
          <a:xfrm>
            <a:off x="291750" y="1515275"/>
            <a:ext cx="5438211" cy="4501721"/>
          </a:xfrm>
          <a:prstGeom prst="rect">
            <a:avLst/>
          </a:prstGeom>
          <a:noFill/>
          <a:ln>
            <a:noFill/>
          </a:ln>
        </p:spPr>
      </p:pic>
      <p:pic>
        <p:nvPicPr>
          <p:cNvPr id="304" name="Google Shape;304;g1c38be27723_0_31"/>
          <p:cNvPicPr preferRelativeResize="0"/>
          <p:nvPr/>
        </p:nvPicPr>
        <p:blipFill>
          <a:blip r:embed="rId5">
            <a:alphaModFix/>
          </a:blip>
          <a:stretch>
            <a:fillRect/>
          </a:stretch>
        </p:blipFill>
        <p:spPr>
          <a:xfrm>
            <a:off x="6368173" y="1570650"/>
            <a:ext cx="5423463" cy="4501721"/>
          </a:xfrm>
          <a:prstGeom prst="rect">
            <a:avLst/>
          </a:prstGeom>
          <a:noFill/>
          <a:ln>
            <a:noFill/>
          </a:ln>
        </p:spPr>
      </p:pic>
      <p:sp>
        <p:nvSpPr>
          <p:cNvPr id="305" name="Google Shape;305;g1c38be27723_0_31"/>
          <p:cNvSpPr txBox="1"/>
          <p:nvPr/>
        </p:nvSpPr>
        <p:spPr>
          <a:xfrm>
            <a:off x="7975450" y="1195825"/>
            <a:ext cx="3000000" cy="354000"/>
          </a:xfrm>
          <a:prstGeom prst="rect">
            <a:avLst/>
          </a:prstGeom>
          <a:noFill/>
          <a:ln>
            <a:noFill/>
          </a:ln>
        </p:spPr>
        <p:txBody>
          <a:bodyPr spcFirstLastPara="1" wrap="square" lIns="91425" tIns="91425" rIns="91425" bIns="91425" anchor="t" anchorCtr="0">
            <a:spAutoFit/>
          </a:bodyPr>
          <a:lstStyle/>
          <a:p>
            <a:pPr marL="0" lvl="0" indent="-228600" algn="l" rtl="0">
              <a:lnSpc>
                <a:spcPct val="106000"/>
              </a:lnSpc>
              <a:spcBef>
                <a:spcPts val="1200"/>
              </a:spcBef>
              <a:spcAft>
                <a:spcPts val="1200"/>
              </a:spcAft>
              <a:buNone/>
            </a:pPr>
            <a:r>
              <a:rPr lang="fr-FR" sz="1100">
                <a:solidFill>
                  <a:schemeClr val="dk1"/>
                </a:solidFill>
              </a:rPr>
              <a:t>-</a:t>
            </a:r>
            <a:r>
              <a:rPr lang="fr-FR" sz="700">
                <a:solidFill>
                  <a:schemeClr val="dk1"/>
                </a:solidFill>
              </a:rPr>
              <a:t>        </a:t>
            </a:r>
            <a:r>
              <a:rPr lang="fr-FR" sz="1100" u="sng">
                <a:solidFill>
                  <a:schemeClr val="dk1"/>
                </a:solidFill>
              </a:rPr>
              <a:t>Image Satellitaire 2021 :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cxnSp>
        <p:nvCxnSpPr>
          <p:cNvPr id="311" name="Google Shape;311;p8"/>
          <p:cNvCxnSpPr/>
          <p:nvPr/>
        </p:nvCxnSpPr>
        <p:spPr>
          <a:xfrm rot="10800000" flipH="1">
            <a:off x="-13924" y="6093296"/>
            <a:ext cx="12241213" cy="14000"/>
          </a:xfrm>
          <a:prstGeom prst="straightConnector1">
            <a:avLst/>
          </a:prstGeom>
          <a:noFill/>
          <a:ln w="38100" cap="flat" cmpd="sng">
            <a:solidFill>
              <a:srgbClr val="974806"/>
            </a:solidFill>
            <a:prstDash val="solid"/>
            <a:round/>
            <a:headEnd type="none" w="sm" len="sm"/>
            <a:tailEnd type="none" w="sm" len="sm"/>
          </a:ln>
          <a:effectLst>
            <a:outerShdw blurRad="40000" dist="23000" dir="5400000" rotWithShape="0">
              <a:srgbClr val="000000">
                <a:alpha val="34901"/>
              </a:srgbClr>
            </a:outerShdw>
          </a:effectLst>
        </p:spPr>
      </p:cxnSp>
      <p:pic>
        <p:nvPicPr>
          <p:cNvPr id="312" name="Google Shape;312;p8"/>
          <p:cNvPicPr preferRelativeResize="0"/>
          <p:nvPr/>
        </p:nvPicPr>
        <p:blipFill rotWithShape="1">
          <a:blip r:embed="rId3">
            <a:alphaModFix/>
          </a:blip>
          <a:srcRect/>
          <a:stretch/>
        </p:blipFill>
        <p:spPr>
          <a:xfrm>
            <a:off x="88578" y="6221723"/>
            <a:ext cx="587610" cy="552095"/>
          </a:xfrm>
          <a:prstGeom prst="rect">
            <a:avLst/>
          </a:prstGeom>
          <a:noFill/>
          <a:ln>
            <a:noFill/>
          </a:ln>
        </p:spPr>
      </p:pic>
      <p:sp>
        <p:nvSpPr>
          <p:cNvPr id="313" name="Google Shape;313;p8"/>
          <p:cNvSpPr txBox="1"/>
          <p:nvPr/>
        </p:nvSpPr>
        <p:spPr>
          <a:xfrm>
            <a:off x="9801371" y="5799519"/>
            <a:ext cx="431999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4" name="Google Shape;314;p8"/>
          <p:cNvSpPr/>
          <p:nvPr/>
        </p:nvSpPr>
        <p:spPr>
          <a:xfrm>
            <a:off x="-72082" y="17687"/>
            <a:ext cx="2088232" cy="619019"/>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200" b="1">
                <a:solidFill>
                  <a:srgbClr val="295F2D"/>
                </a:solidFill>
                <a:latin typeface="Bookman Old Style"/>
                <a:ea typeface="Bookman Old Style"/>
                <a:cs typeface="Bookman Old Style"/>
                <a:sym typeface="Bookman Old Style"/>
              </a:rPr>
              <a:t>INTRODUCTION</a:t>
            </a:r>
            <a:endParaRPr/>
          </a:p>
        </p:txBody>
      </p:sp>
      <p:sp>
        <p:nvSpPr>
          <p:cNvPr id="315" name="Google Shape;315;p8"/>
          <p:cNvSpPr/>
          <p:nvPr/>
        </p:nvSpPr>
        <p:spPr>
          <a:xfrm>
            <a:off x="1728118" y="17687"/>
            <a:ext cx="230425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PROBLÉMATIQUE</a:t>
            </a:r>
            <a:endParaRPr/>
          </a:p>
          <a:p>
            <a:pPr marL="0" marR="0" lvl="0" indent="0" algn="ctr" rtl="1">
              <a:lnSpc>
                <a:spcPct val="100000"/>
              </a:lnSpc>
              <a:spcBef>
                <a:spcPts val="0"/>
              </a:spcBef>
              <a:spcAft>
                <a:spcPts val="0"/>
              </a:spcAft>
              <a:buClr>
                <a:srgbClr val="295F2D"/>
              </a:buClr>
              <a:buSzPts val="1200"/>
              <a:buFont typeface="Bookman Old Style"/>
              <a:buNone/>
            </a:pPr>
            <a:r>
              <a:rPr lang="fr-FR" sz="1200" b="1">
                <a:solidFill>
                  <a:srgbClr val="295F2D"/>
                </a:solidFill>
                <a:latin typeface="Bookman Old Style"/>
                <a:ea typeface="Bookman Old Style"/>
                <a:cs typeface="Bookman Old Style"/>
                <a:sym typeface="Bookman Old Style"/>
              </a:rPr>
              <a:t>ET OBJECTIFS </a:t>
            </a:r>
            <a:endParaRPr sz="1200" b="1" i="0" u="none" strike="noStrike" cap="none">
              <a:solidFill>
                <a:srgbClr val="295F2D"/>
              </a:solidFill>
              <a:latin typeface="Bookman Old Style"/>
              <a:ea typeface="Bookman Old Style"/>
              <a:cs typeface="Bookman Old Style"/>
              <a:sym typeface="Bookman Old Style"/>
            </a:endParaRPr>
          </a:p>
        </p:txBody>
      </p:sp>
      <p:sp>
        <p:nvSpPr>
          <p:cNvPr id="316" name="Google Shape;316;p8" descr="L'orge (Hordeum vulgare)"/>
          <p:cNvSpPr/>
          <p:nvPr/>
        </p:nvSpPr>
        <p:spPr>
          <a:xfrm>
            <a:off x="155575" y="-171400"/>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8"/>
          <p:cNvSpPr/>
          <p:nvPr/>
        </p:nvSpPr>
        <p:spPr>
          <a:xfrm>
            <a:off x="3744342" y="17687"/>
            <a:ext cx="227283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200"/>
              <a:buFont typeface="Bookman Old Style"/>
              <a:buNone/>
            </a:pPr>
            <a:r>
              <a:rPr lang="fr-FR" sz="1200" b="1" i="0" u="none" strike="noStrike" cap="none">
                <a:solidFill>
                  <a:srgbClr val="295F2D"/>
                </a:solidFill>
                <a:latin typeface="Bookman Old Style"/>
                <a:ea typeface="Bookman Old Style"/>
                <a:cs typeface="Bookman Old Style"/>
                <a:sym typeface="Bookman Old Style"/>
              </a:rPr>
              <a:t>M</a:t>
            </a:r>
            <a:r>
              <a:rPr lang="fr-FR" sz="1200" b="1">
                <a:solidFill>
                  <a:srgbClr val="295F2D"/>
                </a:solidFill>
                <a:latin typeface="Bookman Old Style"/>
                <a:ea typeface="Bookman Old Style"/>
                <a:cs typeface="Bookman Old Style"/>
                <a:sym typeface="Bookman Old Style"/>
              </a:rPr>
              <a:t>ÉTHODOLOGIE</a:t>
            </a:r>
            <a:endParaRPr sz="1200" b="1" i="0" u="none" strike="noStrike" cap="none">
              <a:solidFill>
                <a:srgbClr val="295F2D"/>
              </a:solidFill>
              <a:latin typeface="Bookman Old Style"/>
              <a:ea typeface="Bookman Old Style"/>
              <a:cs typeface="Bookman Old Style"/>
              <a:sym typeface="Bookman Old Style"/>
            </a:endParaRPr>
          </a:p>
        </p:txBody>
      </p:sp>
      <p:sp>
        <p:nvSpPr>
          <p:cNvPr id="318" name="Google Shape;318;p8"/>
          <p:cNvSpPr/>
          <p:nvPr/>
        </p:nvSpPr>
        <p:spPr>
          <a:xfrm>
            <a:off x="5729944" y="17687"/>
            <a:ext cx="2406886"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i="0" u="none" strike="noStrike" cap="none">
                <a:solidFill>
                  <a:srgbClr val="295F2D"/>
                </a:solidFill>
                <a:latin typeface="Bookman Old Style"/>
                <a:ea typeface="Bookman Old Style"/>
                <a:cs typeface="Bookman Old Style"/>
                <a:sym typeface="Bookman Old Style"/>
              </a:rPr>
              <a:t>Partie I : Télédetection</a:t>
            </a:r>
            <a:endParaRPr sz="1100" b="1" i="0" u="none" strike="noStrike" cap="none">
              <a:solidFill>
                <a:srgbClr val="295F2D"/>
              </a:solidFill>
              <a:latin typeface="Bookman Old Style"/>
              <a:ea typeface="Bookman Old Style"/>
              <a:cs typeface="Bookman Old Style"/>
              <a:sym typeface="Bookman Old Style"/>
            </a:endParaRPr>
          </a:p>
        </p:txBody>
      </p:sp>
      <p:sp>
        <p:nvSpPr>
          <p:cNvPr id="319" name="Google Shape;319;p8"/>
          <p:cNvSpPr/>
          <p:nvPr/>
        </p:nvSpPr>
        <p:spPr>
          <a:xfrm>
            <a:off x="10009038" y="17687"/>
            <a:ext cx="2232248"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400"/>
              <a:buFont typeface="Bookman Old Style"/>
              <a:buNone/>
            </a:pPr>
            <a:r>
              <a:rPr lang="fr-FR" b="1">
                <a:solidFill>
                  <a:srgbClr val="295F2D"/>
                </a:solidFill>
                <a:latin typeface="Bookman Old Style"/>
                <a:ea typeface="Bookman Old Style"/>
                <a:cs typeface="Bookman Old Style"/>
                <a:sym typeface="Bookman Old Style"/>
              </a:rPr>
              <a:t>Conclusion</a:t>
            </a:r>
            <a:endParaRPr sz="1400" b="1" i="0" u="none" strike="noStrike" cap="none">
              <a:solidFill>
                <a:srgbClr val="295F2D"/>
              </a:solidFill>
              <a:latin typeface="Bookman Old Style"/>
              <a:ea typeface="Bookman Old Style"/>
              <a:cs typeface="Bookman Old Style"/>
              <a:sym typeface="Bookman Old Style"/>
            </a:endParaRPr>
          </a:p>
        </p:txBody>
      </p:sp>
      <p:sp>
        <p:nvSpPr>
          <p:cNvPr id="320" name="Google Shape;320;p8"/>
          <p:cNvSpPr/>
          <p:nvPr/>
        </p:nvSpPr>
        <p:spPr>
          <a:xfrm>
            <a:off x="7862795" y="17687"/>
            <a:ext cx="2434275" cy="619107"/>
          </a:xfrm>
          <a:prstGeom prst="chevron">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295F2D"/>
              </a:buClr>
              <a:buSzPts val="1100"/>
              <a:buFont typeface="Bookman Old Style"/>
              <a:buNone/>
            </a:pPr>
            <a:r>
              <a:rPr lang="fr-FR" sz="1100" b="1">
                <a:solidFill>
                  <a:srgbClr val="295F2D"/>
                </a:solidFill>
                <a:latin typeface="Bookman Old Style"/>
                <a:ea typeface="Bookman Old Style"/>
                <a:cs typeface="Bookman Old Style"/>
                <a:sym typeface="Bookman Old Style"/>
              </a:rPr>
              <a:t> Partie II</a:t>
            </a:r>
            <a:endParaRPr sz="1100" b="1" i="0" u="none" strike="noStrike" cap="none">
              <a:solidFill>
                <a:srgbClr val="295F2D"/>
              </a:solidFill>
              <a:latin typeface="Bookman Old Style"/>
              <a:ea typeface="Bookman Old Style"/>
              <a:cs typeface="Bookman Old Style"/>
              <a:sym typeface="Bookman Old Style"/>
            </a:endParaRPr>
          </a:p>
        </p:txBody>
      </p:sp>
      <p:sp>
        <p:nvSpPr>
          <p:cNvPr id="321" name="Google Shape;321;p8"/>
          <p:cNvSpPr/>
          <p:nvPr/>
        </p:nvSpPr>
        <p:spPr>
          <a:xfrm>
            <a:off x="5741031" y="17687"/>
            <a:ext cx="2393001" cy="589966"/>
          </a:xfrm>
          <a:prstGeom prst="chevron">
            <a:avLst>
              <a:gd name="adj" fmla="val 50000"/>
            </a:avLst>
          </a:prstGeom>
          <a:noFill/>
          <a:ln w="76200"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dk1"/>
              </a:buClr>
              <a:buSzPts val="1800"/>
              <a:buFont typeface="Calibri"/>
              <a:buNone/>
            </a:pPr>
            <a:endParaRPr sz="1800" b="1" i="0" u="none" strike="noStrike" cap="none">
              <a:solidFill>
                <a:srgbClr val="11527A"/>
              </a:solidFill>
              <a:latin typeface="Arial Narrow"/>
              <a:ea typeface="Arial Narrow"/>
              <a:cs typeface="Arial Narrow"/>
              <a:sym typeface="Arial Narrow"/>
            </a:endParaRPr>
          </a:p>
        </p:txBody>
      </p:sp>
      <p:cxnSp>
        <p:nvCxnSpPr>
          <p:cNvPr id="322" name="Google Shape;322;p8"/>
          <p:cNvCxnSpPr>
            <a:stCxn id="323" idx="4"/>
          </p:cNvCxnSpPr>
          <p:nvPr/>
        </p:nvCxnSpPr>
        <p:spPr>
          <a:xfrm>
            <a:off x="189394" y="2387198"/>
            <a:ext cx="10200" cy="2035200"/>
          </a:xfrm>
          <a:prstGeom prst="straightConnector1">
            <a:avLst/>
          </a:prstGeom>
          <a:noFill/>
          <a:ln w="76200" cap="flat" cmpd="dbl">
            <a:solidFill>
              <a:schemeClr val="accent3"/>
            </a:solidFill>
            <a:prstDash val="solid"/>
            <a:round/>
            <a:headEnd type="none" w="med" len="med"/>
            <a:tailEnd type="none" w="med" len="med"/>
          </a:ln>
        </p:spPr>
      </p:cxnSp>
      <p:sp>
        <p:nvSpPr>
          <p:cNvPr id="323" name="Google Shape;323;p8"/>
          <p:cNvSpPr/>
          <p:nvPr/>
        </p:nvSpPr>
        <p:spPr>
          <a:xfrm>
            <a:off x="88444" y="2185298"/>
            <a:ext cx="201900" cy="201900"/>
          </a:xfrm>
          <a:prstGeom prst="flowChartConnector">
            <a:avLst/>
          </a:prstGeom>
          <a:solidFill>
            <a:srgbClr val="974806"/>
          </a:solidFill>
          <a:ln w="9525" cap="flat" cmpd="sng">
            <a:solidFill>
              <a:schemeClr val="accent3"/>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324" name="Google Shape;324;p8"/>
          <p:cNvSpPr/>
          <p:nvPr/>
        </p:nvSpPr>
        <p:spPr>
          <a:xfrm>
            <a:off x="361322" y="2007148"/>
            <a:ext cx="1626900" cy="558300"/>
          </a:xfrm>
          <a:prstGeom prst="roundRect">
            <a:avLst>
              <a:gd name="adj" fmla="val 16667"/>
            </a:avLst>
          </a:prstGeom>
          <a:solidFill>
            <a:srgbClr val="974806"/>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rgbClr val="FFE67C"/>
              </a:buClr>
              <a:buSzPts val="1400"/>
              <a:buFont typeface="Bookman Old Style"/>
              <a:buNone/>
            </a:pPr>
            <a:r>
              <a:rPr lang="fr-FR" sz="1400" b="1">
                <a:solidFill>
                  <a:srgbClr val="FFE67C"/>
                </a:solidFill>
                <a:latin typeface="Bookman Old Style"/>
                <a:ea typeface="Bookman Old Style"/>
                <a:cs typeface="Bookman Old Style"/>
                <a:sym typeface="Bookman Old Style"/>
              </a:rPr>
              <a:t>Classification par Arbre de décision</a:t>
            </a:r>
            <a:r>
              <a:rPr lang="fr-FR" sz="1200" b="1">
                <a:solidFill>
                  <a:srgbClr val="FFE67C"/>
                </a:solidFill>
                <a:latin typeface="Bookman Old Style"/>
                <a:ea typeface="Bookman Old Style"/>
                <a:cs typeface="Bookman Old Style"/>
                <a:sym typeface="Bookman Old Style"/>
              </a:rPr>
              <a:t> </a:t>
            </a:r>
            <a:endParaRPr sz="1200" b="1" i="0" u="none" strike="noStrike" cap="none">
              <a:solidFill>
                <a:srgbClr val="FFE67C"/>
              </a:solidFill>
              <a:latin typeface="Bookman Old Style"/>
              <a:ea typeface="Bookman Old Style"/>
              <a:cs typeface="Bookman Old Style"/>
              <a:sym typeface="Bookman Old Style"/>
            </a:endParaRPr>
          </a:p>
        </p:txBody>
      </p:sp>
      <p:cxnSp>
        <p:nvCxnSpPr>
          <p:cNvPr id="325" name="Google Shape;325;p8"/>
          <p:cNvCxnSpPr/>
          <p:nvPr/>
        </p:nvCxnSpPr>
        <p:spPr>
          <a:xfrm>
            <a:off x="2160166" y="1000125"/>
            <a:ext cx="0" cy="4718287"/>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47"/>
              </a:srgbClr>
            </a:outerShdw>
          </a:effectLst>
        </p:spPr>
      </p:cxnSp>
      <p:cxnSp>
        <p:nvCxnSpPr>
          <p:cNvPr id="326" name="Google Shape;326;p8"/>
          <p:cNvCxnSpPr/>
          <p:nvPr/>
        </p:nvCxnSpPr>
        <p:spPr>
          <a:xfrm>
            <a:off x="2142195" y="1000125"/>
            <a:ext cx="9583905" cy="0"/>
          </a:xfrm>
          <a:prstGeom prst="straightConnector1">
            <a:avLst/>
          </a:prstGeom>
          <a:noFill/>
          <a:ln w="25400" cap="flat" cmpd="sng">
            <a:solidFill>
              <a:schemeClr val="accent6"/>
            </a:solidFill>
            <a:prstDash val="solid"/>
            <a:round/>
            <a:headEnd type="none" w="sm" len="sm"/>
            <a:tailEnd type="none" w="sm" len="sm"/>
          </a:ln>
          <a:effectLst>
            <a:outerShdw blurRad="40000" dist="20000" dir="5400000" rotWithShape="0">
              <a:srgbClr val="000000">
                <a:alpha val="37647"/>
              </a:srgbClr>
            </a:outerShdw>
          </a:effectLst>
        </p:spPr>
      </p:cxnSp>
      <p:sp>
        <p:nvSpPr>
          <p:cNvPr id="327" name="Google Shape;327;p8"/>
          <p:cNvSpPr/>
          <p:nvPr/>
        </p:nvSpPr>
        <p:spPr>
          <a:xfrm>
            <a:off x="359966" y="3048000"/>
            <a:ext cx="1626900" cy="5583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sz="1400" b="1">
                <a:solidFill>
                  <a:srgbClr val="FFE67C"/>
                </a:solidFill>
                <a:latin typeface="Bookman Old Style"/>
                <a:ea typeface="Bookman Old Style"/>
                <a:cs typeface="Bookman Old Style"/>
                <a:sym typeface="Bookman Old Style"/>
              </a:rPr>
              <a:t>Classification Par RN </a:t>
            </a:r>
            <a:endParaRPr/>
          </a:p>
        </p:txBody>
      </p:sp>
      <p:sp>
        <p:nvSpPr>
          <p:cNvPr id="328" name="Google Shape;328;p8"/>
          <p:cNvSpPr txBox="1">
            <a:spLocks noGrp="1"/>
          </p:cNvSpPr>
          <p:nvPr>
            <p:ph type="sldNum" idx="12"/>
          </p:nvPr>
        </p:nvSpPr>
        <p:spPr>
          <a:xfrm>
            <a:off x="8772869" y="6356353"/>
            <a:ext cx="285628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a:t>
            </a:fld>
            <a:endParaRPr/>
          </a:p>
        </p:txBody>
      </p:sp>
      <p:sp>
        <p:nvSpPr>
          <p:cNvPr id="329" name="Google Shape;329;p8"/>
          <p:cNvSpPr/>
          <p:nvPr/>
        </p:nvSpPr>
        <p:spPr>
          <a:xfrm>
            <a:off x="2555550" y="1672300"/>
            <a:ext cx="2088300" cy="5586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txBox="1"/>
          <p:nvPr/>
        </p:nvSpPr>
        <p:spPr>
          <a:xfrm>
            <a:off x="2641350" y="1708298"/>
            <a:ext cx="1916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900" b="1">
                <a:latin typeface="Calibri"/>
                <a:ea typeface="Calibri"/>
                <a:cs typeface="Calibri"/>
                <a:sym typeface="Calibri"/>
              </a:rPr>
              <a:t>I- Segmentation : </a:t>
            </a:r>
            <a:endParaRPr sz="1900" b="1">
              <a:latin typeface="Calibri"/>
              <a:ea typeface="Calibri"/>
              <a:cs typeface="Calibri"/>
              <a:sym typeface="Calibri"/>
            </a:endParaRPr>
          </a:p>
        </p:txBody>
      </p:sp>
      <p:sp>
        <p:nvSpPr>
          <p:cNvPr id="331" name="Google Shape;331;p8"/>
          <p:cNvSpPr txBox="1"/>
          <p:nvPr/>
        </p:nvSpPr>
        <p:spPr>
          <a:xfrm>
            <a:off x="4871475" y="1177925"/>
            <a:ext cx="6957900" cy="175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FR" sz="1700">
                <a:latin typeface="Calibri"/>
                <a:ea typeface="Calibri"/>
                <a:cs typeface="Calibri"/>
                <a:sym typeface="Calibri"/>
              </a:rPr>
              <a:t>La segmentation d'une image permet d’identifier les structures d'intérêt dans cette image.</a:t>
            </a:r>
            <a:endParaRPr sz="17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r-FR" sz="1700">
                <a:latin typeface="Calibri"/>
                <a:ea typeface="Calibri"/>
                <a:cs typeface="Calibri"/>
                <a:sym typeface="Calibri"/>
              </a:rPr>
              <a:t>C’est une opération qui consiste à subdiviser l’image en des segments ayant des</a:t>
            </a:r>
            <a:endParaRPr sz="17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r-FR" sz="1700">
                <a:latin typeface="Calibri"/>
                <a:ea typeface="Calibri"/>
                <a:cs typeface="Calibri"/>
                <a:sym typeface="Calibri"/>
              </a:rPr>
              <a:t>caractéristiques de forme et de radiométrie identiques.</a:t>
            </a:r>
            <a:endParaRPr sz="1700">
              <a:latin typeface="Calibri"/>
              <a:ea typeface="Calibri"/>
              <a:cs typeface="Calibri"/>
              <a:sym typeface="Calibri"/>
            </a:endParaRPr>
          </a:p>
          <a:p>
            <a:pPr marL="0" lvl="0" indent="0" algn="l" rtl="0">
              <a:spcBef>
                <a:spcPts val="0"/>
              </a:spcBef>
              <a:spcAft>
                <a:spcPts val="0"/>
              </a:spcAft>
              <a:buNone/>
            </a:pPr>
            <a:endParaRPr sz="1700">
              <a:latin typeface="Calibri"/>
              <a:ea typeface="Calibri"/>
              <a:cs typeface="Calibri"/>
              <a:sym typeface="Calibri"/>
            </a:endParaRPr>
          </a:p>
        </p:txBody>
      </p:sp>
      <p:sp>
        <p:nvSpPr>
          <p:cNvPr id="332" name="Google Shape;332;p8"/>
          <p:cNvSpPr/>
          <p:nvPr/>
        </p:nvSpPr>
        <p:spPr>
          <a:xfrm>
            <a:off x="4821575" y="1227850"/>
            <a:ext cx="7007700" cy="1447500"/>
          </a:xfrm>
          <a:prstGeom prst="roundRect">
            <a:avLst>
              <a:gd name="adj" fmla="val 16667"/>
            </a:avLst>
          </a:prstGeom>
          <a:noFill/>
          <a:ln w="9525" cap="flat" cmpd="sng">
            <a:solidFill>
              <a:srgbClr val="8888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3124525" y="3323650"/>
            <a:ext cx="2745300" cy="2056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5869825" y="3323650"/>
            <a:ext cx="2745300" cy="2056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8615125" y="3323650"/>
            <a:ext cx="2745300" cy="2056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3124525" y="2944363"/>
            <a:ext cx="2745300" cy="3651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5869825" y="2944350"/>
            <a:ext cx="2745300" cy="3651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a:off x="8615125" y="2944350"/>
            <a:ext cx="2745300" cy="3651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9" name="Google Shape;339;p8"/>
          <p:cNvPicPr preferRelativeResize="0"/>
          <p:nvPr/>
        </p:nvPicPr>
        <p:blipFill>
          <a:blip r:embed="rId4">
            <a:alphaModFix/>
          </a:blip>
          <a:stretch>
            <a:fillRect/>
          </a:stretch>
        </p:blipFill>
        <p:spPr>
          <a:xfrm>
            <a:off x="3240526" y="3359651"/>
            <a:ext cx="2513300" cy="1984189"/>
          </a:xfrm>
          <a:prstGeom prst="rect">
            <a:avLst/>
          </a:prstGeom>
          <a:noFill/>
          <a:ln>
            <a:noFill/>
          </a:ln>
        </p:spPr>
      </p:pic>
      <p:pic>
        <p:nvPicPr>
          <p:cNvPr id="340" name="Google Shape;340;p8"/>
          <p:cNvPicPr preferRelativeResize="0"/>
          <p:nvPr/>
        </p:nvPicPr>
        <p:blipFill>
          <a:blip r:embed="rId5">
            <a:alphaModFix/>
          </a:blip>
          <a:stretch>
            <a:fillRect/>
          </a:stretch>
        </p:blipFill>
        <p:spPr>
          <a:xfrm>
            <a:off x="5985826" y="3345888"/>
            <a:ext cx="2513300" cy="2011724"/>
          </a:xfrm>
          <a:prstGeom prst="rect">
            <a:avLst/>
          </a:prstGeom>
          <a:noFill/>
          <a:ln>
            <a:noFill/>
          </a:ln>
        </p:spPr>
      </p:pic>
      <p:pic>
        <p:nvPicPr>
          <p:cNvPr id="341" name="Google Shape;341;p8"/>
          <p:cNvPicPr preferRelativeResize="0"/>
          <p:nvPr/>
        </p:nvPicPr>
        <p:blipFill>
          <a:blip r:embed="rId6">
            <a:alphaModFix/>
          </a:blip>
          <a:stretch>
            <a:fillRect/>
          </a:stretch>
        </p:blipFill>
        <p:spPr>
          <a:xfrm>
            <a:off x="8745775" y="3361875"/>
            <a:ext cx="2513300" cy="1984201"/>
          </a:xfrm>
          <a:prstGeom prst="rect">
            <a:avLst/>
          </a:prstGeom>
          <a:noFill/>
          <a:ln>
            <a:noFill/>
          </a:ln>
        </p:spPr>
      </p:pic>
      <p:sp>
        <p:nvSpPr>
          <p:cNvPr id="342" name="Google Shape;342;p8"/>
          <p:cNvSpPr/>
          <p:nvPr/>
        </p:nvSpPr>
        <p:spPr>
          <a:xfrm>
            <a:off x="3124525" y="5389145"/>
            <a:ext cx="2745300" cy="5901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5869825" y="5389125"/>
            <a:ext cx="2745300" cy="5901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8615125" y="5389125"/>
            <a:ext cx="2745300" cy="5901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txBox="1"/>
          <p:nvPr/>
        </p:nvSpPr>
        <p:spPr>
          <a:xfrm>
            <a:off x="3810763" y="2918338"/>
            <a:ext cx="131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a:latin typeface="Calibri"/>
                <a:ea typeface="Calibri"/>
                <a:cs typeface="Calibri"/>
                <a:sym typeface="Calibri"/>
              </a:rPr>
              <a:t>Combinaison 1</a:t>
            </a:r>
            <a:endParaRPr>
              <a:latin typeface="Calibri"/>
              <a:ea typeface="Calibri"/>
              <a:cs typeface="Calibri"/>
              <a:sym typeface="Calibri"/>
            </a:endParaRPr>
          </a:p>
        </p:txBody>
      </p:sp>
      <p:sp>
        <p:nvSpPr>
          <p:cNvPr id="346" name="Google Shape;346;p8"/>
          <p:cNvSpPr txBox="1"/>
          <p:nvPr/>
        </p:nvSpPr>
        <p:spPr>
          <a:xfrm>
            <a:off x="6585613" y="2918313"/>
            <a:ext cx="131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a:latin typeface="Calibri"/>
                <a:ea typeface="Calibri"/>
                <a:cs typeface="Calibri"/>
                <a:sym typeface="Calibri"/>
              </a:rPr>
              <a:t>Combinaison 1</a:t>
            </a:r>
            <a:endParaRPr>
              <a:latin typeface="Calibri"/>
              <a:ea typeface="Calibri"/>
              <a:cs typeface="Calibri"/>
              <a:sym typeface="Calibri"/>
            </a:endParaRPr>
          </a:p>
        </p:txBody>
      </p:sp>
      <p:sp>
        <p:nvSpPr>
          <p:cNvPr id="347" name="Google Shape;347;p8"/>
          <p:cNvSpPr txBox="1"/>
          <p:nvPr/>
        </p:nvSpPr>
        <p:spPr>
          <a:xfrm>
            <a:off x="9360463" y="2918313"/>
            <a:ext cx="131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a:latin typeface="Calibri"/>
                <a:ea typeface="Calibri"/>
                <a:cs typeface="Calibri"/>
                <a:sym typeface="Calibri"/>
              </a:rPr>
              <a:t>Combinaison 1</a:t>
            </a:r>
            <a:endParaRPr>
              <a:latin typeface="Calibri"/>
              <a:ea typeface="Calibri"/>
              <a:cs typeface="Calibri"/>
              <a:sym typeface="Calibri"/>
            </a:endParaRPr>
          </a:p>
        </p:txBody>
      </p:sp>
      <p:sp>
        <p:nvSpPr>
          <p:cNvPr id="348" name="Google Shape;348;p8"/>
          <p:cNvSpPr txBox="1"/>
          <p:nvPr/>
        </p:nvSpPr>
        <p:spPr>
          <a:xfrm>
            <a:off x="3381025" y="5343850"/>
            <a:ext cx="2232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FR" sz="1100">
                <a:latin typeface="Calibri"/>
                <a:ea typeface="Calibri"/>
                <a:cs typeface="Calibri"/>
                <a:sym typeface="Calibri"/>
              </a:rPr>
              <a:t>Scale parameter :50</a:t>
            </a:r>
            <a:endParaRPr sz="11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r-FR" sz="1100">
                <a:latin typeface="Calibri"/>
                <a:ea typeface="Calibri"/>
                <a:cs typeface="Calibri"/>
                <a:sym typeface="Calibri"/>
              </a:rPr>
              <a:t>Shape : 0.3</a:t>
            </a:r>
            <a:endParaRPr sz="11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r-FR" sz="1100">
                <a:latin typeface="Calibri"/>
                <a:ea typeface="Calibri"/>
                <a:cs typeface="Calibri"/>
                <a:sym typeface="Calibri"/>
              </a:rPr>
              <a:t>Compactness : 0.5</a:t>
            </a:r>
            <a:endParaRPr sz="1100">
              <a:latin typeface="Calibri"/>
              <a:ea typeface="Calibri"/>
              <a:cs typeface="Calibri"/>
              <a:sym typeface="Calibri"/>
            </a:endParaRPr>
          </a:p>
          <a:p>
            <a:pPr marL="0" lvl="0" indent="0" algn="l" rtl="0">
              <a:spcBef>
                <a:spcPts val="0"/>
              </a:spcBef>
              <a:spcAft>
                <a:spcPts val="0"/>
              </a:spcAft>
              <a:buNone/>
            </a:pPr>
            <a:endParaRPr sz="1100">
              <a:latin typeface="Calibri"/>
              <a:ea typeface="Calibri"/>
              <a:cs typeface="Calibri"/>
              <a:sym typeface="Calibri"/>
            </a:endParaRPr>
          </a:p>
        </p:txBody>
      </p:sp>
      <p:sp>
        <p:nvSpPr>
          <p:cNvPr id="349" name="Google Shape;349;p8"/>
          <p:cNvSpPr txBox="1"/>
          <p:nvPr/>
        </p:nvSpPr>
        <p:spPr>
          <a:xfrm>
            <a:off x="6191650" y="5312925"/>
            <a:ext cx="2232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100">
                <a:latin typeface="Calibri"/>
                <a:ea typeface="Calibri"/>
                <a:cs typeface="Calibri"/>
                <a:sym typeface="Calibri"/>
              </a:rPr>
              <a:t>Scale parameter :30</a:t>
            </a:r>
            <a:endParaRPr sz="1100">
              <a:latin typeface="Calibri"/>
              <a:ea typeface="Calibri"/>
              <a:cs typeface="Calibri"/>
              <a:sym typeface="Calibri"/>
            </a:endParaRPr>
          </a:p>
          <a:p>
            <a:pPr marL="0" lvl="0" indent="0" algn="l" rtl="0">
              <a:spcBef>
                <a:spcPts val="0"/>
              </a:spcBef>
              <a:spcAft>
                <a:spcPts val="0"/>
              </a:spcAft>
              <a:buNone/>
            </a:pPr>
            <a:r>
              <a:rPr lang="fr-FR" sz="1100">
                <a:latin typeface="Calibri"/>
                <a:ea typeface="Calibri"/>
                <a:cs typeface="Calibri"/>
                <a:sym typeface="Calibri"/>
              </a:rPr>
              <a:t>Shape : 0.6</a:t>
            </a:r>
            <a:endParaRPr sz="1100">
              <a:latin typeface="Calibri"/>
              <a:ea typeface="Calibri"/>
              <a:cs typeface="Calibri"/>
              <a:sym typeface="Calibri"/>
            </a:endParaRPr>
          </a:p>
          <a:p>
            <a:pPr marL="0" lvl="0" indent="0" algn="l" rtl="0">
              <a:spcBef>
                <a:spcPts val="0"/>
              </a:spcBef>
              <a:spcAft>
                <a:spcPts val="0"/>
              </a:spcAft>
              <a:buNone/>
            </a:pPr>
            <a:r>
              <a:rPr lang="fr-FR" sz="1100">
                <a:latin typeface="Calibri"/>
                <a:ea typeface="Calibri"/>
                <a:cs typeface="Calibri"/>
                <a:sym typeface="Calibri"/>
              </a:rPr>
              <a:t>Compactness : 0.5</a:t>
            </a:r>
            <a:endParaRPr sz="1100">
              <a:latin typeface="Calibri"/>
              <a:ea typeface="Calibri"/>
              <a:cs typeface="Calibri"/>
              <a:sym typeface="Calibri"/>
            </a:endParaRPr>
          </a:p>
          <a:p>
            <a:pPr marL="0" lvl="0" indent="0" algn="l" rtl="0">
              <a:spcBef>
                <a:spcPts val="0"/>
              </a:spcBef>
              <a:spcAft>
                <a:spcPts val="0"/>
              </a:spcAft>
              <a:buNone/>
            </a:pPr>
            <a:endParaRPr sz="1100">
              <a:latin typeface="Calibri"/>
              <a:ea typeface="Calibri"/>
              <a:cs typeface="Calibri"/>
              <a:sym typeface="Calibri"/>
            </a:endParaRPr>
          </a:p>
        </p:txBody>
      </p:sp>
      <p:sp>
        <p:nvSpPr>
          <p:cNvPr id="350" name="Google Shape;350;p8"/>
          <p:cNvSpPr txBox="1"/>
          <p:nvPr/>
        </p:nvSpPr>
        <p:spPr>
          <a:xfrm>
            <a:off x="8947825" y="5329875"/>
            <a:ext cx="2232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100">
                <a:latin typeface="Calibri"/>
                <a:ea typeface="Calibri"/>
                <a:cs typeface="Calibri"/>
                <a:sym typeface="Calibri"/>
              </a:rPr>
              <a:t>Scale parameter :10</a:t>
            </a:r>
            <a:endParaRPr sz="1100">
              <a:latin typeface="Calibri"/>
              <a:ea typeface="Calibri"/>
              <a:cs typeface="Calibri"/>
              <a:sym typeface="Calibri"/>
            </a:endParaRPr>
          </a:p>
          <a:p>
            <a:pPr marL="0" lvl="0" indent="0" algn="l" rtl="0">
              <a:spcBef>
                <a:spcPts val="0"/>
              </a:spcBef>
              <a:spcAft>
                <a:spcPts val="0"/>
              </a:spcAft>
              <a:buNone/>
            </a:pPr>
            <a:r>
              <a:rPr lang="fr-FR" sz="1100">
                <a:latin typeface="Calibri"/>
                <a:ea typeface="Calibri"/>
                <a:cs typeface="Calibri"/>
                <a:sym typeface="Calibri"/>
              </a:rPr>
              <a:t>Shape : 0.5</a:t>
            </a:r>
            <a:endParaRPr sz="1100">
              <a:latin typeface="Calibri"/>
              <a:ea typeface="Calibri"/>
              <a:cs typeface="Calibri"/>
              <a:sym typeface="Calibri"/>
            </a:endParaRPr>
          </a:p>
          <a:p>
            <a:pPr marL="0" lvl="0" indent="0" algn="l" rtl="0">
              <a:spcBef>
                <a:spcPts val="0"/>
              </a:spcBef>
              <a:spcAft>
                <a:spcPts val="0"/>
              </a:spcAft>
              <a:buNone/>
            </a:pPr>
            <a:r>
              <a:rPr lang="fr-FR" sz="1100">
                <a:latin typeface="Calibri"/>
                <a:ea typeface="Calibri"/>
                <a:cs typeface="Calibri"/>
                <a:sym typeface="Calibri"/>
              </a:rPr>
              <a:t>Compactness : 0.5</a:t>
            </a:r>
            <a:endParaRPr sz="1100">
              <a:latin typeface="Calibri"/>
              <a:ea typeface="Calibri"/>
              <a:cs typeface="Calibri"/>
              <a:sym typeface="Calibri"/>
            </a:endParaRPr>
          </a:p>
          <a:p>
            <a:pPr marL="0" lvl="0" indent="0" algn="l" rtl="0">
              <a:spcBef>
                <a:spcPts val="0"/>
              </a:spcBef>
              <a:spcAft>
                <a:spcPts val="0"/>
              </a:spcAft>
              <a:buNone/>
            </a:pPr>
            <a:endParaRPr sz="1100">
              <a:latin typeface="Calibri"/>
              <a:ea typeface="Calibri"/>
              <a:cs typeface="Calibri"/>
              <a:sym typeface="Calibri"/>
            </a:endParaRPr>
          </a:p>
        </p:txBody>
      </p:sp>
      <p:sp>
        <p:nvSpPr>
          <p:cNvPr id="351" name="Google Shape;351;p8"/>
          <p:cNvSpPr/>
          <p:nvPr/>
        </p:nvSpPr>
        <p:spPr>
          <a:xfrm>
            <a:off x="361354" y="4088850"/>
            <a:ext cx="1626900" cy="55830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r>
              <a:rPr lang="fr-FR" b="1">
                <a:solidFill>
                  <a:srgbClr val="FFE67C"/>
                </a:solidFill>
                <a:latin typeface="Bookman Old Style"/>
                <a:ea typeface="Bookman Old Style"/>
                <a:cs typeface="Bookman Old Style"/>
                <a:sym typeface="Bookman Old Style"/>
              </a:rPr>
              <a:t>Comparaison</a:t>
            </a:r>
            <a:endParaRPr/>
          </a:p>
        </p:txBody>
      </p:sp>
      <p:sp>
        <p:nvSpPr>
          <p:cNvPr id="352" name="Google Shape;352;p8"/>
          <p:cNvSpPr/>
          <p:nvPr/>
        </p:nvSpPr>
        <p:spPr>
          <a:xfrm>
            <a:off x="118219" y="4267098"/>
            <a:ext cx="201900" cy="201900"/>
          </a:xfrm>
          <a:prstGeom prst="flowChartConnector">
            <a:avLst/>
          </a:prstGeom>
          <a:solidFill>
            <a:srgbClr val="93C47D"/>
          </a:solidFill>
          <a:ln w="9525" cap="flat" cmpd="sng">
            <a:solidFill>
              <a:srgbClr val="B6D7A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
        <p:nvSpPr>
          <p:cNvPr id="353" name="Google Shape;353;p8"/>
          <p:cNvSpPr/>
          <p:nvPr/>
        </p:nvSpPr>
        <p:spPr>
          <a:xfrm>
            <a:off x="118219" y="3226198"/>
            <a:ext cx="201900" cy="201900"/>
          </a:xfrm>
          <a:prstGeom prst="flowChartConnector">
            <a:avLst/>
          </a:prstGeom>
          <a:solidFill>
            <a:srgbClr val="93C47D"/>
          </a:solidFill>
          <a:ln w="9525" cap="flat" cmpd="sng">
            <a:solidFill>
              <a:schemeClr val="accent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1">
              <a:lnSpc>
                <a:spcPct val="100000"/>
              </a:lnSpc>
              <a:spcBef>
                <a:spcPts val="0"/>
              </a:spcBef>
              <a:spcAft>
                <a:spcPts val="0"/>
              </a:spcAft>
              <a:buClr>
                <a:schemeClr val="lt1"/>
              </a:buClr>
              <a:buSzPts val="1800"/>
              <a:buFont typeface="Calibri"/>
              <a:buNone/>
            </a:pPr>
            <a:endParaRPr sz="1800" b="0" i="0" u="none" strike="noStrike" cap="none">
              <a:solidFill>
                <a:srgbClr val="C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1553</Words>
  <Application>Microsoft Office PowerPoint</Application>
  <PresentationFormat>Personnalisé</PresentationFormat>
  <Paragraphs>425</Paragraphs>
  <Slides>28</Slides>
  <Notes>28</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28</vt:i4>
      </vt:variant>
    </vt:vector>
  </HeadingPairs>
  <TitlesOfParts>
    <vt:vector size="39" baseType="lpstr">
      <vt:lpstr>Libre Baskerville</vt:lpstr>
      <vt:lpstr>Bookman Old Style</vt:lpstr>
      <vt:lpstr>Calibri</vt:lpstr>
      <vt:lpstr>Noto Sans Symbols</vt:lpstr>
      <vt:lpstr>Times New Roman</vt:lpstr>
      <vt:lpstr>Arial Narrow</vt:lpstr>
      <vt:lpstr>Abril Fatface</vt:lpstr>
      <vt:lpstr>Arial</vt:lpstr>
      <vt:lpstr>Century Gothic</vt:lpstr>
      <vt:lpstr>Limelight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Anejjar Mohamed</dc:creator>
  <cp:lastModifiedBy>nada bouferdous</cp:lastModifiedBy>
  <cp:revision>3</cp:revision>
  <dcterms:created xsi:type="dcterms:W3CDTF">2020-09-21T16:45:16Z</dcterms:created>
  <dcterms:modified xsi:type="dcterms:W3CDTF">2023-02-03T14:50:04Z</dcterms:modified>
</cp:coreProperties>
</file>